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8"/>
  </p:notesMasterIdLst>
  <p:handoutMasterIdLst>
    <p:handoutMasterId r:id="rId159"/>
  </p:handoutMasterIdLst>
  <p:sldIdLst>
    <p:sldId id="256" r:id="rId2"/>
    <p:sldId id="504" r:id="rId3"/>
    <p:sldId id="499" r:id="rId4"/>
    <p:sldId id="500" r:id="rId5"/>
    <p:sldId id="501" r:id="rId6"/>
    <p:sldId id="503" r:id="rId7"/>
    <p:sldId id="505" r:id="rId8"/>
    <p:sldId id="506" r:id="rId9"/>
    <p:sldId id="507" r:id="rId10"/>
    <p:sldId id="508" r:id="rId11"/>
    <p:sldId id="522" r:id="rId12"/>
    <p:sldId id="769" r:id="rId13"/>
    <p:sldId id="770" r:id="rId14"/>
    <p:sldId id="511" r:id="rId15"/>
    <p:sldId id="512" r:id="rId16"/>
    <p:sldId id="513" r:id="rId17"/>
    <p:sldId id="514" r:id="rId18"/>
    <p:sldId id="515" r:id="rId19"/>
    <p:sldId id="516" r:id="rId20"/>
    <p:sldId id="517" r:id="rId21"/>
    <p:sldId id="519" r:id="rId22"/>
    <p:sldId id="520" r:id="rId23"/>
    <p:sldId id="257" r:id="rId24"/>
    <p:sldId id="284" r:id="rId25"/>
    <p:sldId id="495" r:id="rId26"/>
    <p:sldId id="496" r:id="rId27"/>
    <p:sldId id="497" r:id="rId28"/>
    <p:sldId id="526" r:id="rId29"/>
    <p:sldId id="543" r:id="rId30"/>
    <p:sldId id="498" r:id="rId31"/>
    <p:sldId id="706" r:id="rId32"/>
    <p:sldId id="631" r:id="rId33"/>
    <p:sldId id="782" r:id="rId34"/>
    <p:sldId id="780" r:id="rId35"/>
    <p:sldId id="781" r:id="rId36"/>
    <p:sldId id="849" r:id="rId37"/>
    <p:sldId id="851" r:id="rId38"/>
    <p:sldId id="852" r:id="rId39"/>
    <p:sldId id="853" r:id="rId40"/>
    <p:sldId id="854" r:id="rId41"/>
    <p:sldId id="771" r:id="rId42"/>
    <p:sldId id="772" r:id="rId43"/>
    <p:sldId id="850" r:id="rId44"/>
    <p:sldId id="773" r:id="rId45"/>
    <p:sldId id="774" r:id="rId46"/>
    <p:sldId id="635" r:id="rId47"/>
    <p:sldId id="591" r:id="rId48"/>
    <p:sldId id="527" r:id="rId49"/>
    <p:sldId id="552" r:id="rId50"/>
    <p:sldId id="553" r:id="rId51"/>
    <p:sldId id="636" r:id="rId52"/>
    <p:sldId id="855" r:id="rId53"/>
    <p:sldId id="723" r:id="rId54"/>
    <p:sldId id="856" r:id="rId55"/>
    <p:sldId id="858" r:id="rId56"/>
    <p:sldId id="859" r:id="rId57"/>
    <p:sldId id="860" r:id="rId58"/>
    <p:sldId id="857" r:id="rId59"/>
    <p:sldId id="861" r:id="rId60"/>
    <p:sldId id="792" r:id="rId61"/>
    <p:sldId id="790" r:id="rId62"/>
    <p:sldId id="783" r:id="rId63"/>
    <p:sldId id="862" r:id="rId64"/>
    <p:sldId id="793" r:id="rId65"/>
    <p:sldId id="794" r:id="rId66"/>
    <p:sldId id="795" r:id="rId67"/>
    <p:sldId id="784" r:id="rId68"/>
    <p:sldId id="555" r:id="rId69"/>
    <p:sldId id="592" r:id="rId70"/>
    <p:sldId id="528" r:id="rId71"/>
    <p:sldId id="544" r:id="rId72"/>
    <p:sldId id="545" r:id="rId73"/>
    <p:sldId id="557" r:id="rId74"/>
    <p:sldId id="806" r:id="rId75"/>
    <p:sldId id="655" r:id="rId76"/>
    <p:sldId id="805" r:id="rId77"/>
    <p:sldId id="796" r:id="rId78"/>
    <p:sldId id="798" r:id="rId79"/>
    <p:sldId id="799" r:id="rId80"/>
    <p:sldId id="807" r:id="rId81"/>
    <p:sldId id="800" r:id="rId82"/>
    <p:sldId id="802" r:id="rId83"/>
    <p:sldId id="804" r:id="rId84"/>
    <p:sldId id="815" r:id="rId85"/>
    <p:sldId id="808" r:id="rId86"/>
    <p:sldId id="814" r:id="rId87"/>
    <p:sldId id="809" r:id="rId88"/>
    <p:sldId id="810" r:id="rId89"/>
    <p:sldId id="812" r:id="rId90"/>
    <p:sldId id="813" r:id="rId91"/>
    <p:sldId id="558" r:id="rId92"/>
    <p:sldId id="593" r:id="rId93"/>
    <p:sldId id="529" r:id="rId94"/>
    <p:sldId id="546" r:id="rId95"/>
    <p:sldId id="547" r:id="rId96"/>
    <p:sldId id="624" r:id="rId97"/>
    <p:sldId id="656" r:id="rId98"/>
    <p:sldId id="817" r:id="rId99"/>
    <p:sldId id="823" r:id="rId100"/>
    <p:sldId id="818" r:id="rId101"/>
    <p:sldId id="824" r:id="rId102"/>
    <p:sldId id="825" r:id="rId103"/>
    <p:sldId id="827" r:id="rId104"/>
    <p:sldId id="826" r:id="rId105"/>
    <p:sldId id="828" r:id="rId106"/>
    <p:sldId id="819" r:id="rId107"/>
    <p:sldId id="564" r:id="rId108"/>
    <p:sldId id="595" r:id="rId109"/>
    <p:sldId id="541" r:id="rId110"/>
    <p:sldId id="548" r:id="rId111"/>
    <p:sldId id="549" r:id="rId112"/>
    <p:sldId id="562" r:id="rId113"/>
    <p:sldId id="837" r:id="rId114"/>
    <p:sldId id="761" r:id="rId115"/>
    <p:sldId id="830" r:id="rId116"/>
    <p:sldId id="831" r:id="rId117"/>
    <p:sldId id="832" r:id="rId118"/>
    <p:sldId id="833" r:id="rId119"/>
    <p:sldId id="834" r:id="rId120"/>
    <p:sldId id="835" r:id="rId121"/>
    <p:sldId id="560" r:id="rId122"/>
    <p:sldId id="596" r:id="rId123"/>
    <p:sldId id="762" r:id="rId124"/>
    <p:sldId id="763" r:id="rId125"/>
    <p:sldId id="764" r:id="rId126"/>
    <p:sldId id="765" r:id="rId127"/>
    <p:sldId id="766" r:id="rId128"/>
    <p:sldId id="838" r:id="rId129"/>
    <p:sldId id="839" r:id="rId130"/>
    <p:sldId id="840" r:id="rId131"/>
    <p:sldId id="841" r:id="rId132"/>
    <p:sldId id="842" r:id="rId133"/>
    <p:sldId id="843" r:id="rId134"/>
    <p:sldId id="844" r:id="rId135"/>
    <p:sldId id="845" r:id="rId136"/>
    <p:sldId id="846" r:id="rId137"/>
    <p:sldId id="847" r:id="rId138"/>
    <p:sldId id="848" r:id="rId139"/>
    <p:sldId id="767" r:id="rId140"/>
    <p:sldId id="370" r:id="rId141"/>
    <p:sldId id="372" r:id="rId142"/>
    <p:sldId id="587" r:id="rId143"/>
    <p:sldId id="373" r:id="rId144"/>
    <p:sldId id="588" r:id="rId145"/>
    <p:sldId id="589" r:id="rId146"/>
    <p:sldId id="590" r:id="rId147"/>
    <p:sldId id="599" r:id="rId148"/>
    <p:sldId id="374" r:id="rId149"/>
    <p:sldId id="581" r:id="rId150"/>
    <p:sldId id="582" r:id="rId151"/>
    <p:sldId id="583" r:id="rId152"/>
    <p:sldId id="585" r:id="rId153"/>
    <p:sldId id="586" r:id="rId154"/>
    <p:sldId id="375" r:id="rId155"/>
    <p:sldId id="598" r:id="rId156"/>
    <p:sldId id="626"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90C63-29D3-4F72-B98F-ECDF3525BC64}" v="26" dt="2022-09-21T07:49:14.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5510" autoAdjust="0"/>
  </p:normalViewPr>
  <p:slideViewPr>
    <p:cSldViewPr>
      <p:cViewPr varScale="1">
        <p:scale>
          <a:sx n="55" d="100"/>
          <a:sy n="55" d="100"/>
        </p:scale>
        <p:origin x="1860"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63735f1b-e221-45f5-b925-bb50105db10a" providerId="ADAL" clId="{47190C63-29D3-4F72-B98F-ECDF3525BC64}"/>
    <pc:docChg chg="undo redo custSel addSld delSld modSld">
      <pc:chgData name="Manish Kaushik" userId="63735f1b-e221-45f5-b925-bb50105db10a" providerId="ADAL" clId="{47190C63-29D3-4F72-B98F-ECDF3525BC64}" dt="2022-09-21T08:33:23.083" v="1582" actId="113"/>
      <pc:docMkLst>
        <pc:docMk/>
      </pc:docMkLst>
      <pc:sldChg chg="modSp mod modNotesTx">
        <pc:chgData name="Manish Kaushik" userId="63735f1b-e221-45f5-b925-bb50105db10a" providerId="ADAL" clId="{47190C63-29D3-4F72-B98F-ECDF3525BC64}" dt="2022-09-21T03:44:03.813" v="1"/>
        <pc:sldMkLst>
          <pc:docMk/>
          <pc:sldMk cId="0" sldId="631"/>
        </pc:sldMkLst>
        <pc:spChg chg="mod">
          <ac:chgData name="Manish Kaushik" userId="63735f1b-e221-45f5-b925-bb50105db10a" providerId="ADAL" clId="{47190C63-29D3-4F72-B98F-ECDF3525BC64}" dt="2022-09-21T03:44:00.076" v="0" actId="21"/>
          <ac:spMkLst>
            <pc:docMk/>
            <pc:sldMk cId="0" sldId="631"/>
            <ac:spMk id="3" creationId="{00000000-0000-0000-0000-000000000000}"/>
          </ac:spMkLst>
        </pc:spChg>
      </pc:sldChg>
      <pc:sldChg chg="modSp mod modShow">
        <pc:chgData name="Manish Kaushik" userId="63735f1b-e221-45f5-b925-bb50105db10a" providerId="ADAL" clId="{47190C63-29D3-4F72-B98F-ECDF3525BC64}" dt="2022-09-21T06:48:48.157" v="537" actId="729"/>
        <pc:sldMkLst>
          <pc:docMk/>
          <pc:sldMk cId="0" sldId="723"/>
        </pc:sldMkLst>
        <pc:spChg chg="mod">
          <ac:chgData name="Manish Kaushik" userId="63735f1b-e221-45f5-b925-bb50105db10a" providerId="ADAL" clId="{47190C63-29D3-4F72-B98F-ECDF3525BC64}" dt="2022-09-21T06:48:32.157" v="532" actId="27636"/>
          <ac:spMkLst>
            <pc:docMk/>
            <pc:sldMk cId="0" sldId="723"/>
            <ac:spMk id="3" creationId="{00000000-0000-0000-0000-000000000000}"/>
          </ac:spMkLst>
        </pc:spChg>
      </pc:sldChg>
      <pc:sldChg chg="mod modShow">
        <pc:chgData name="Manish Kaushik" userId="63735f1b-e221-45f5-b925-bb50105db10a" providerId="ADAL" clId="{47190C63-29D3-4F72-B98F-ECDF3525BC64}" dt="2022-09-21T06:43:36.149" v="483" actId="729"/>
        <pc:sldMkLst>
          <pc:docMk/>
          <pc:sldMk cId="0" sldId="771"/>
        </pc:sldMkLst>
      </pc:sldChg>
      <pc:sldChg chg="mod modShow">
        <pc:chgData name="Manish Kaushik" userId="63735f1b-e221-45f5-b925-bb50105db10a" providerId="ADAL" clId="{47190C63-29D3-4F72-B98F-ECDF3525BC64}" dt="2022-09-21T06:43:41.325" v="484" actId="729"/>
        <pc:sldMkLst>
          <pc:docMk/>
          <pc:sldMk cId="0" sldId="772"/>
        </pc:sldMkLst>
      </pc:sldChg>
      <pc:sldChg chg="modSp mod">
        <pc:chgData name="Manish Kaushik" userId="63735f1b-e221-45f5-b925-bb50105db10a" providerId="ADAL" clId="{47190C63-29D3-4F72-B98F-ECDF3525BC64}" dt="2022-09-21T04:15:23.902" v="39" actId="20577"/>
        <pc:sldMkLst>
          <pc:docMk/>
          <pc:sldMk cId="0" sldId="773"/>
        </pc:sldMkLst>
        <pc:spChg chg="mod">
          <ac:chgData name="Manish Kaushik" userId="63735f1b-e221-45f5-b925-bb50105db10a" providerId="ADAL" clId="{47190C63-29D3-4F72-B98F-ECDF3525BC64}" dt="2022-09-21T04:15:23.902" v="39" actId="20577"/>
          <ac:spMkLst>
            <pc:docMk/>
            <pc:sldMk cId="0" sldId="773"/>
            <ac:spMk id="7" creationId="{00000000-0000-0000-0000-000000000000}"/>
          </ac:spMkLst>
        </pc:spChg>
      </pc:sldChg>
      <pc:sldChg chg="modSp mod">
        <pc:chgData name="Manish Kaushik" userId="63735f1b-e221-45f5-b925-bb50105db10a" providerId="ADAL" clId="{47190C63-29D3-4F72-B98F-ECDF3525BC64}" dt="2022-09-21T03:55:18.978" v="31" actId="27636"/>
        <pc:sldMkLst>
          <pc:docMk/>
          <pc:sldMk cId="0" sldId="781"/>
        </pc:sldMkLst>
        <pc:spChg chg="mod">
          <ac:chgData name="Manish Kaushik" userId="63735f1b-e221-45f5-b925-bb50105db10a" providerId="ADAL" clId="{47190C63-29D3-4F72-B98F-ECDF3525BC64}" dt="2022-09-21T03:55:18.978" v="31" actId="27636"/>
          <ac:spMkLst>
            <pc:docMk/>
            <pc:sldMk cId="0" sldId="781"/>
            <ac:spMk id="3" creationId="{00000000-0000-0000-0000-000000000000}"/>
          </ac:spMkLst>
        </pc:spChg>
      </pc:sldChg>
      <pc:sldChg chg="del">
        <pc:chgData name="Manish Kaushik" userId="63735f1b-e221-45f5-b925-bb50105db10a" providerId="ADAL" clId="{47190C63-29D3-4F72-B98F-ECDF3525BC64}" dt="2022-09-21T07:21:26.023" v="968" actId="2696"/>
        <pc:sldMkLst>
          <pc:docMk/>
          <pc:sldMk cId="0" sldId="783"/>
        </pc:sldMkLst>
      </pc:sldChg>
      <pc:sldChg chg="add">
        <pc:chgData name="Manish Kaushik" userId="63735f1b-e221-45f5-b925-bb50105db10a" providerId="ADAL" clId="{47190C63-29D3-4F72-B98F-ECDF3525BC64}" dt="2022-09-21T07:21:30.022" v="969"/>
        <pc:sldMkLst>
          <pc:docMk/>
          <pc:sldMk cId="2707576361" sldId="783"/>
        </pc:sldMkLst>
      </pc:sldChg>
      <pc:sldChg chg="del">
        <pc:chgData name="Manish Kaushik" userId="63735f1b-e221-45f5-b925-bb50105db10a" providerId="ADAL" clId="{47190C63-29D3-4F72-B98F-ECDF3525BC64}" dt="2022-09-21T07:21:26.023" v="968" actId="2696"/>
        <pc:sldMkLst>
          <pc:docMk/>
          <pc:sldMk cId="0" sldId="790"/>
        </pc:sldMkLst>
      </pc:sldChg>
      <pc:sldChg chg="add">
        <pc:chgData name="Manish Kaushik" userId="63735f1b-e221-45f5-b925-bb50105db10a" providerId="ADAL" clId="{47190C63-29D3-4F72-B98F-ECDF3525BC64}" dt="2022-09-21T07:21:30.022" v="969"/>
        <pc:sldMkLst>
          <pc:docMk/>
          <pc:sldMk cId="601561127" sldId="790"/>
        </pc:sldMkLst>
      </pc:sldChg>
      <pc:sldChg chg="modSp mod">
        <pc:chgData name="Manish Kaushik" userId="63735f1b-e221-45f5-b925-bb50105db10a" providerId="ADAL" clId="{47190C63-29D3-4F72-B98F-ECDF3525BC64}" dt="2022-09-21T07:48:47.111" v="1547" actId="207"/>
        <pc:sldMkLst>
          <pc:docMk/>
          <pc:sldMk cId="0" sldId="792"/>
        </pc:sldMkLst>
        <pc:spChg chg="mod">
          <ac:chgData name="Manish Kaushik" userId="63735f1b-e221-45f5-b925-bb50105db10a" providerId="ADAL" clId="{47190C63-29D3-4F72-B98F-ECDF3525BC64}" dt="2022-09-21T07:48:47.111" v="1547" actId="207"/>
          <ac:spMkLst>
            <pc:docMk/>
            <pc:sldMk cId="0" sldId="792"/>
            <ac:spMk id="3" creationId="{00000000-0000-0000-0000-000000000000}"/>
          </ac:spMkLst>
        </pc:spChg>
      </pc:sldChg>
      <pc:sldChg chg="modSp mod modNotesTx">
        <pc:chgData name="Manish Kaushik" userId="63735f1b-e221-45f5-b925-bb50105db10a" providerId="ADAL" clId="{47190C63-29D3-4F72-B98F-ECDF3525BC64}" dt="2022-09-21T08:32:35.158" v="1580" actId="113"/>
        <pc:sldMkLst>
          <pc:docMk/>
          <pc:sldMk cId="0" sldId="793"/>
        </pc:sldMkLst>
        <pc:spChg chg="mod">
          <ac:chgData name="Manish Kaushik" userId="63735f1b-e221-45f5-b925-bb50105db10a" providerId="ADAL" clId="{47190C63-29D3-4F72-B98F-ECDF3525BC64}" dt="2022-09-21T08:32:35.158" v="1580" actId="113"/>
          <ac:spMkLst>
            <pc:docMk/>
            <pc:sldMk cId="0" sldId="793"/>
            <ac:spMk id="3" creationId="{00000000-0000-0000-0000-000000000000}"/>
          </ac:spMkLst>
        </pc:spChg>
      </pc:sldChg>
      <pc:sldChg chg="modSp mod">
        <pc:chgData name="Manish Kaushik" userId="63735f1b-e221-45f5-b925-bb50105db10a" providerId="ADAL" clId="{47190C63-29D3-4F72-B98F-ECDF3525BC64}" dt="2022-09-21T08:33:23.083" v="1582" actId="113"/>
        <pc:sldMkLst>
          <pc:docMk/>
          <pc:sldMk cId="0" sldId="794"/>
        </pc:sldMkLst>
        <pc:spChg chg="mod">
          <ac:chgData name="Manish Kaushik" userId="63735f1b-e221-45f5-b925-bb50105db10a" providerId="ADAL" clId="{47190C63-29D3-4F72-B98F-ECDF3525BC64}" dt="2022-09-21T08:33:23.083" v="1582" actId="113"/>
          <ac:spMkLst>
            <pc:docMk/>
            <pc:sldMk cId="0" sldId="794"/>
            <ac:spMk id="3" creationId="{00000000-0000-0000-0000-000000000000}"/>
          </ac:spMkLst>
        </pc:spChg>
      </pc:sldChg>
      <pc:sldChg chg="modSp add mod modShow">
        <pc:chgData name="Manish Kaushik" userId="63735f1b-e221-45f5-b925-bb50105db10a" providerId="ADAL" clId="{47190C63-29D3-4F72-B98F-ECDF3525BC64}" dt="2022-09-21T04:04:53.900" v="33" actId="729"/>
        <pc:sldMkLst>
          <pc:docMk/>
          <pc:sldMk cId="98821202" sldId="849"/>
        </pc:sldMkLst>
        <pc:spChg chg="mod">
          <ac:chgData name="Manish Kaushik" userId="63735f1b-e221-45f5-b925-bb50105db10a" providerId="ADAL" clId="{47190C63-29D3-4F72-B98F-ECDF3525BC64}" dt="2022-09-21T03:55:35.648" v="32" actId="6549"/>
          <ac:spMkLst>
            <pc:docMk/>
            <pc:sldMk cId="98821202" sldId="849"/>
            <ac:spMk id="3" creationId="{00000000-0000-0000-0000-000000000000}"/>
          </ac:spMkLst>
        </pc:spChg>
      </pc:sldChg>
      <pc:sldChg chg="add del">
        <pc:chgData name="Manish Kaushik" userId="63735f1b-e221-45f5-b925-bb50105db10a" providerId="ADAL" clId="{47190C63-29D3-4F72-B98F-ECDF3525BC64}" dt="2022-09-21T03:52:10.936" v="7"/>
        <pc:sldMkLst>
          <pc:docMk/>
          <pc:sldMk cId="281710325" sldId="850"/>
        </pc:sldMkLst>
      </pc:sldChg>
      <pc:sldChg chg="modSp add mod">
        <pc:chgData name="Manish Kaushik" userId="63735f1b-e221-45f5-b925-bb50105db10a" providerId="ADAL" clId="{47190C63-29D3-4F72-B98F-ECDF3525BC64}" dt="2022-09-21T06:45:09.163" v="522" actId="20577"/>
        <pc:sldMkLst>
          <pc:docMk/>
          <pc:sldMk cId="2340994872" sldId="850"/>
        </pc:sldMkLst>
        <pc:spChg chg="mod">
          <ac:chgData name="Manish Kaushik" userId="63735f1b-e221-45f5-b925-bb50105db10a" providerId="ADAL" clId="{47190C63-29D3-4F72-B98F-ECDF3525BC64}" dt="2022-09-21T06:45:09.163" v="522" actId="20577"/>
          <ac:spMkLst>
            <pc:docMk/>
            <pc:sldMk cId="2340994872" sldId="850"/>
            <ac:spMk id="3" creationId="{00000000-0000-0000-0000-000000000000}"/>
          </ac:spMkLst>
        </pc:spChg>
        <pc:spChg chg="mod">
          <ac:chgData name="Manish Kaushik" userId="63735f1b-e221-45f5-b925-bb50105db10a" providerId="ADAL" clId="{47190C63-29D3-4F72-B98F-ECDF3525BC64}" dt="2022-09-21T04:15:32.632" v="47" actId="20577"/>
          <ac:spMkLst>
            <pc:docMk/>
            <pc:sldMk cId="2340994872" sldId="850"/>
            <ac:spMk id="7" creationId="{00000000-0000-0000-0000-000000000000}"/>
          </ac:spMkLst>
        </pc:spChg>
      </pc:sldChg>
      <pc:sldChg chg="addSp delSp modSp add mod">
        <pc:chgData name="Manish Kaushik" userId="63735f1b-e221-45f5-b925-bb50105db10a" providerId="ADAL" clId="{47190C63-29D3-4F72-B98F-ECDF3525BC64}" dt="2022-09-21T05:30:26.847" v="418" actId="5793"/>
        <pc:sldMkLst>
          <pc:docMk/>
          <pc:sldMk cId="1152386025" sldId="851"/>
        </pc:sldMkLst>
        <pc:spChg chg="add mod">
          <ac:chgData name="Manish Kaushik" userId="63735f1b-e221-45f5-b925-bb50105db10a" providerId="ADAL" clId="{47190C63-29D3-4F72-B98F-ECDF3525BC64}" dt="2022-09-21T05:30:26.847" v="418" actId="5793"/>
          <ac:spMkLst>
            <pc:docMk/>
            <pc:sldMk cId="1152386025" sldId="851"/>
            <ac:spMk id="3" creationId="{6422C598-4492-4CF8-4459-0D918E6DD3BB}"/>
          </ac:spMkLst>
        </pc:spChg>
        <pc:picChg chg="del">
          <ac:chgData name="Manish Kaushik" userId="63735f1b-e221-45f5-b925-bb50105db10a" providerId="ADAL" clId="{47190C63-29D3-4F72-B98F-ECDF3525BC64}" dt="2022-09-21T04:58:10.822" v="208" actId="478"/>
          <ac:picMkLst>
            <pc:docMk/>
            <pc:sldMk cId="1152386025" sldId="851"/>
            <ac:picMk id="1026" creationId="{00000000-0000-0000-0000-000000000000}"/>
          </ac:picMkLst>
        </pc:picChg>
      </pc:sldChg>
      <pc:sldChg chg="modSp add mod">
        <pc:chgData name="Manish Kaushik" userId="63735f1b-e221-45f5-b925-bb50105db10a" providerId="ADAL" clId="{47190C63-29D3-4F72-B98F-ECDF3525BC64}" dt="2022-09-21T05:36:10.472" v="440" actId="207"/>
        <pc:sldMkLst>
          <pc:docMk/>
          <pc:sldMk cId="957967405" sldId="852"/>
        </pc:sldMkLst>
        <pc:spChg chg="mod">
          <ac:chgData name="Manish Kaushik" userId="63735f1b-e221-45f5-b925-bb50105db10a" providerId="ADAL" clId="{47190C63-29D3-4F72-B98F-ECDF3525BC64}" dt="2022-09-21T05:36:10.472" v="440" actId="207"/>
          <ac:spMkLst>
            <pc:docMk/>
            <pc:sldMk cId="957967405" sldId="852"/>
            <ac:spMk id="3" creationId="{6422C598-4492-4CF8-4459-0D918E6DD3BB}"/>
          </ac:spMkLst>
        </pc:spChg>
      </pc:sldChg>
      <pc:sldChg chg="modSp add mod">
        <pc:chgData name="Manish Kaushik" userId="63735f1b-e221-45f5-b925-bb50105db10a" providerId="ADAL" clId="{47190C63-29D3-4F72-B98F-ECDF3525BC64}" dt="2022-09-21T05:45:30.317" v="472" actId="207"/>
        <pc:sldMkLst>
          <pc:docMk/>
          <pc:sldMk cId="3853978018" sldId="853"/>
        </pc:sldMkLst>
        <pc:spChg chg="mod">
          <ac:chgData name="Manish Kaushik" userId="63735f1b-e221-45f5-b925-bb50105db10a" providerId="ADAL" clId="{47190C63-29D3-4F72-B98F-ECDF3525BC64}" dt="2022-09-21T05:45:30.317" v="472" actId="207"/>
          <ac:spMkLst>
            <pc:docMk/>
            <pc:sldMk cId="3853978018" sldId="853"/>
            <ac:spMk id="3" creationId="{6422C598-4492-4CF8-4459-0D918E6DD3BB}"/>
          </ac:spMkLst>
        </pc:spChg>
      </pc:sldChg>
      <pc:sldChg chg="modSp add mod">
        <pc:chgData name="Manish Kaushik" userId="63735f1b-e221-45f5-b925-bb50105db10a" providerId="ADAL" clId="{47190C63-29D3-4F72-B98F-ECDF3525BC64}" dt="2022-09-21T05:46:48.608" v="482" actId="207"/>
        <pc:sldMkLst>
          <pc:docMk/>
          <pc:sldMk cId="1888611942" sldId="854"/>
        </pc:sldMkLst>
        <pc:spChg chg="mod">
          <ac:chgData name="Manish Kaushik" userId="63735f1b-e221-45f5-b925-bb50105db10a" providerId="ADAL" clId="{47190C63-29D3-4F72-B98F-ECDF3525BC64}" dt="2022-09-21T05:46:48.608" v="482" actId="207"/>
          <ac:spMkLst>
            <pc:docMk/>
            <pc:sldMk cId="1888611942" sldId="854"/>
            <ac:spMk id="3" creationId="{6422C598-4492-4CF8-4459-0D918E6DD3BB}"/>
          </ac:spMkLst>
        </pc:spChg>
      </pc:sldChg>
      <pc:sldChg chg="modSp add mod">
        <pc:chgData name="Manish Kaushik" userId="63735f1b-e221-45f5-b925-bb50105db10a" providerId="ADAL" clId="{47190C63-29D3-4F72-B98F-ECDF3525BC64}" dt="2022-09-21T06:48:44.531" v="536" actId="6549"/>
        <pc:sldMkLst>
          <pc:docMk/>
          <pc:sldMk cId="4221804922" sldId="855"/>
        </pc:sldMkLst>
        <pc:spChg chg="mod">
          <ac:chgData name="Manish Kaushik" userId="63735f1b-e221-45f5-b925-bb50105db10a" providerId="ADAL" clId="{47190C63-29D3-4F72-B98F-ECDF3525BC64}" dt="2022-09-21T06:48:44.531" v="536" actId="6549"/>
          <ac:spMkLst>
            <pc:docMk/>
            <pc:sldMk cId="4221804922" sldId="855"/>
            <ac:spMk id="3" creationId="{00000000-0000-0000-0000-000000000000}"/>
          </ac:spMkLst>
        </pc:spChg>
      </pc:sldChg>
      <pc:sldChg chg="modSp add mod">
        <pc:chgData name="Manish Kaushik" userId="63735f1b-e221-45f5-b925-bb50105db10a" providerId="ADAL" clId="{47190C63-29D3-4F72-B98F-ECDF3525BC64}" dt="2022-09-21T06:58:32.495" v="637" actId="20577"/>
        <pc:sldMkLst>
          <pc:docMk/>
          <pc:sldMk cId="2209630603" sldId="856"/>
        </pc:sldMkLst>
        <pc:spChg chg="mod">
          <ac:chgData name="Manish Kaushik" userId="63735f1b-e221-45f5-b925-bb50105db10a" providerId="ADAL" clId="{47190C63-29D3-4F72-B98F-ECDF3525BC64}" dt="2022-09-21T06:58:32.495" v="637" actId="20577"/>
          <ac:spMkLst>
            <pc:docMk/>
            <pc:sldMk cId="2209630603" sldId="856"/>
            <ac:spMk id="3" creationId="{00000000-0000-0000-0000-000000000000}"/>
          </ac:spMkLst>
        </pc:spChg>
      </pc:sldChg>
      <pc:sldChg chg="modSp add mod">
        <pc:chgData name="Manish Kaushik" userId="63735f1b-e221-45f5-b925-bb50105db10a" providerId="ADAL" clId="{47190C63-29D3-4F72-B98F-ECDF3525BC64}" dt="2022-09-21T07:31:51.640" v="1251" actId="207"/>
        <pc:sldMkLst>
          <pc:docMk/>
          <pc:sldMk cId="1264185282" sldId="857"/>
        </pc:sldMkLst>
        <pc:spChg chg="mod">
          <ac:chgData name="Manish Kaushik" userId="63735f1b-e221-45f5-b925-bb50105db10a" providerId="ADAL" clId="{47190C63-29D3-4F72-B98F-ECDF3525BC64}" dt="2022-09-21T07:31:51.640" v="1251" actId="207"/>
          <ac:spMkLst>
            <pc:docMk/>
            <pc:sldMk cId="1264185282" sldId="857"/>
            <ac:spMk id="3" creationId="{00000000-0000-0000-0000-000000000000}"/>
          </ac:spMkLst>
        </pc:spChg>
      </pc:sldChg>
      <pc:sldChg chg="addSp modSp add mod">
        <pc:chgData name="Manish Kaushik" userId="63735f1b-e221-45f5-b925-bb50105db10a" providerId="ADAL" clId="{47190C63-29D3-4F72-B98F-ECDF3525BC64}" dt="2022-09-21T07:01:51.980" v="648" actId="14100"/>
        <pc:sldMkLst>
          <pc:docMk/>
          <pc:sldMk cId="1251452826" sldId="858"/>
        </pc:sldMkLst>
        <pc:spChg chg="mod">
          <ac:chgData name="Manish Kaushik" userId="63735f1b-e221-45f5-b925-bb50105db10a" providerId="ADAL" clId="{47190C63-29D3-4F72-B98F-ECDF3525BC64}" dt="2022-09-21T07:01:43.821" v="646"/>
          <ac:spMkLst>
            <pc:docMk/>
            <pc:sldMk cId="1251452826" sldId="858"/>
            <ac:spMk id="3" creationId="{00000000-0000-0000-0000-000000000000}"/>
          </ac:spMkLst>
        </pc:spChg>
        <pc:picChg chg="add mod">
          <ac:chgData name="Manish Kaushik" userId="63735f1b-e221-45f5-b925-bb50105db10a" providerId="ADAL" clId="{47190C63-29D3-4F72-B98F-ECDF3525BC64}" dt="2022-09-21T07:01:51.980" v="648" actId="14100"/>
          <ac:picMkLst>
            <pc:docMk/>
            <pc:sldMk cId="1251452826" sldId="858"/>
            <ac:picMk id="1026" creationId="{935F5EFA-E42B-6A4F-A803-E6020BAA7DCC}"/>
          </ac:picMkLst>
        </pc:picChg>
      </pc:sldChg>
      <pc:sldChg chg="addSp delSp modSp add mod">
        <pc:chgData name="Manish Kaushik" userId="63735f1b-e221-45f5-b925-bb50105db10a" providerId="ADAL" clId="{47190C63-29D3-4F72-B98F-ECDF3525BC64}" dt="2022-09-21T07:18:56.829" v="902" actId="478"/>
        <pc:sldMkLst>
          <pc:docMk/>
          <pc:sldMk cId="1827988823" sldId="859"/>
        </pc:sldMkLst>
        <pc:spChg chg="mod">
          <ac:chgData name="Manish Kaushik" userId="63735f1b-e221-45f5-b925-bb50105db10a" providerId="ADAL" clId="{47190C63-29D3-4F72-B98F-ECDF3525BC64}" dt="2022-09-21T07:17:19.775" v="896" actId="20577"/>
          <ac:spMkLst>
            <pc:docMk/>
            <pc:sldMk cId="1827988823" sldId="859"/>
            <ac:spMk id="3" creationId="{00000000-0000-0000-0000-000000000000}"/>
          </ac:spMkLst>
        </pc:spChg>
        <pc:spChg chg="add del">
          <ac:chgData name="Manish Kaushik" userId="63735f1b-e221-45f5-b925-bb50105db10a" providerId="ADAL" clId="{47190C63-29D3-4F72-B98F-ECDF3525BC64}" dt="2022-09-21T07:18:56.829" v="902" actId="478"/>
          <ac:spMkLst>
            <pc:docMk/>
            <pc:sldMk cId="1827988823" sldId="859"/>
            <ac:spMk id="8" creationId="{81B49B0F-066A-5FFB-23DF-734779B18618}"/>
          </ac:spMkLst>
        </pc:spChg>
        <pc:picChg chg="add del mod">
          <ac:chgData name="Manish Kaushik" userId="63735f1b-e221-45f5-b925-bb50105db10a" providerId="ADAL" clId="{47190C63-29D3-4F72-B98F-ECDF3525BC64}" dt="2022-09-21T07:18:55.126" v="901" actId="478"/>
          <ac:picMkLst>
            <pc:docMk/>
            <pc:sldMk cId="1827988823" sldId="859"/>
            <ac:picMk id="11" creationId="{24D1039C-DC38-DB2B-CCA8-CF441B5F4095}"/>
          </ac:picMkLst>
        </pc:picChg>
        <pc:picChg chg="del">
          <ac:chgData name="Manish Kaushik" userId="63735f1b-e221-45f5-b925-bb50105db10a" providerId="ADAL" clId="{47190C63-29D3-4F72-B98F-ECDF3525BC64}" dt="2022-09-21T07:02:17.775" v="650" actId="478"/>
          <ac:picMkLst>
            <pc:docMk/>
            <pc:sldMk cId="1827988823" sldId="859"/>
            <ac:picMk id="1026" creationId="{935F5EFA-E42B-6A4F-A803-E6020BAA7DCC}"/>
          </ac:picMkLst>
        </pc:picChg>
      </pc:sldChg>
      <pc:sldChg chg="modSp add mod">
        <pc:chgData name="Manish Kaushik" userId="63735f1b-e221-45f5-b925-bb50105db10a" providerId="ADAL" clId="{47190C63-29D3-4F72-B98F-ECDF3525BC64}" dt="2022-09-21T07:20:39.789" v="965" actId="20577"/>
        <pc:sldMkLst>
          <pc:docMk/>
          <pc:sldMk cId="994454536" sldId="860"/>
        </pc:sldMkLst>
        <pc:spChg chg="mod">
          <ac:chgData name="Manish Kaushik" userId="63735f1b-e221-45f5-b925-bb50105db10a" providerId="ADAL" clId="{47190C63-29D3-4F72-B98F-ECDF3525BC64}" dt="2022-09-21T07:20:39.789" v="965" actId="20577"/>
          <ac:spMkLst>
            <pc:docMk/>
            <pc:sldMk cId="994454536" sldId="860"/>
            <ac:spMk id="3" creationId="{00000000-0000-0000-0000-000000000000}"/>
          </ac:spMkLst>
        </pc:spChg>
        <pc:picChg chg="mod modCrop">
          <ac:chgData name="Manish Kaushik" userId="63735f1b-e221-45f5-b925-bb50105db10a" providerId="ADAL" clId="{47190C63-29D3-4F72-B98F-ECDF3525BC64}" dt="2022-09-21T07:20:19.475" v="910" actId="1076"/>
          <ac:picMkLst>
            <pc:docMk/>
            <pc:sldMk cId="994454536" sldId="860"/>
            <ac:picMk id="11" creationId="{24D1039C-DC38-DB2B-CCA8-CF441B5F4095}"/>
          </ac:picMkLst>
        </pc:picChg>
      </pc:sldChg>
      <pc:sldChg chg="modSp add mod">
        <pc:chgData name="Manish Kaushik" userId="63735f1b-e221-45f5-b925-bb50105db10a" providerId="ADAL" clId="{47190C63-29D3-4F72-B98F-ECDF3525BC64}" dt="2022-09-21T07:44:03.810" v="1543" actId="207"/>
        <pc:sldMkLst>
          <pc:docMk/>
          <pc:sldMk cId="3354523189" sldId="861"/>
        </pc:sldMkLst>
        <pc:spChg chg="mod">
          <ac:chgData name="Manish Kaushik" userId="63735f1b-e221-45f5-b925-bb50105db10a" providerId="ADAL" clId="{47190C63-29D3-4F72-B98F-ECDF3525BC64}" dt="2022-09-21T07:44:03.810" v="1543" actId="207"/>
          <ac:spMkLst>
            <pc:docMk/>
            <pc:sldMk cId="3354523189" sldId="861"/>
            <ac:spMk id="3" creationId="{00000000-0000-0000-0000-000000000000}"/>
          </ac:spMkLst>
        </pc:spChg>
      </pc:sldChg>
      <pc:sldChg chg="modSp add mod">
        <pc:chgData name="Manish Kaushik" userId="63735f1b-e221-45f5-b925-bb50105db10a" providerId="ADAL" clId="{47190C63-29D3-4F72-B98F-ECDF3525BC64}" dt="2022-09-21T07:55:07.764" v="1579" actId="207"/>
        <pc:sldMkLst>
          <pc:docMk/>
          <pc:sldMk cId="319446101" sldId="862"/>
        </pc:sldMkLst>
        <pc:spChg chg="mod">
          <ac:chgData name="Manish Kaushik" userId="63735f1b-e221-45f5-b925-bb50105db10a" providerId="ADAL" clId="{47190C63-29D3-4F72-B98F-ECDF3525BC64}" dt="2022-09-21T07:49:20.924" v="1563" actId="20577"/>
          <ac:spMkLst>
            <pc:docMk/>
            <pc:sldMk cId="319446101" sldId="862"/>
            <ac:spMk id="7" creationId="{00000000-0000-0000-0000-000000000000}"/>
          </ac:spMkLst>
        </pc:spChg>
        <pc:spChg chg="mod">
          <ac:chgData name="Manish Kaushik" userId="63735f1b-e221-45f5-b925-bb50105db10a" providerId="ADAL" clId="{47190C63-29D3-4F72-B98F-ECDF3525BC64}" dt="2022-09-21T07:55:07.764" v="1579" actId="207"/>
          <ac:spMkLst>
            <pc:docMk/>
            <pc:sldMk cId="319446101" sldId="862"/>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PO1 : </a:t>
          </a:r>
          <a:r>
            <a:rPr lang="en-US" sz="2800" b="0" dirty="0">
              <a:latin typeface="Times New Roman" pitchFamily="18" charset="0"/>
              <a:cs typeface="Times New Roman" pitchFamily="18" charset="0"/>
            </a:rPr>
            <a:t>Engineering Knowledge</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96FFD5D2-765F-409D-A173-B79842C30B9B}" type="presOf" srcId="{02C141FE-9ABF-48FD-9848-42A0EFA33222}" destId="{AEDD9097-4AFF-4D2E-9357-46583571353B}" srcOrd="0" destOrd="0" presId="urn:microsoft.com/office/officeart/2005/8/layout/vList2"/>
    <dgm:cxn modelId="{470B2904-AA83-43E4-B858-484F7647F6B9}" type="presOf" srcId="{9A6AA7B5-1491-47C8-85E4-E5E8FDD6D065}" destId="{685F4F69-7D82-4DED-A9A8-7071B724DF07}"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AD3A02A5-84F8-4A3E-98E9-21804EBDFA4B}"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pPr/>
      <dgm:t>
        <a:bodyPr/>
        <a:lstStyle/>
        <a:p>
          <a:r>
            <a:rPr lang="en-IN" sz="2800" b="0" dirty="0">
              <a:latin typeface="Times New Roman" pitchFamily="18" charset="0"/>
              <a:cs typeface="Times New Roman" pitchFamily="18" charset="0"/>
            </a:rPr>
            <a:t>PO10 : </a:t>
          </a:r>
          <a:r>
            <a:rPr lang="en-US" sz="2800" b="0" dirty="0">
              <a:latin typeface="Times New Roman" pitchFamily="18" charset="0"/>
              <a:ea typeface="Times New Roman" panose="02020603050405020304" pitchFamily="18" charset="0"/>
              <a:cs typeface="Times New Roman" pitchFamily="18" charset="0"/>
            </a:rPr>
            <a:t>Communication</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FC826C8E-2FEA-4746-9531-138766454645}" type="presOf" srcId="{CA3BDE70-45F2-45D1-A9F8-5ADC9B616F85}" destId="{BAD57889-E122-4358-BE0C-A1CC3A735F9B}" srcOrd="0" destOrd="0" presId="urn:microsoft.com/office/officeart/2005/8/layout/vList2"/>
    <dgm:cxn modelId="{97BFAE17-BCBE-4DBD-8B4B-80869D0FDF5E}" type="presOf" srcId="{F2B2203F-2FAE-49B7-A1D5-9CD1B5127346}" destId="{54692D58-280A-4A5B-8ABB-4AA8C3D0C486}" srcOrd="0" destOrd="0" presId="urn:microsoft.com/office/officeart/2005/8/layout/vList2"/>
    <dgm:cxn modelId="{C479D802-3FEE-4E43-8D00-DEE6958CABCD}"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US" sz="2800" b="0" dirty="0">
              <a:latin typeface="Times New Roman" pitchFamily="18" charset="0"/>
              <a:ea typeface="Times New Roman" panose="02020603050405020304" pitchFamily="18" charset="0"/>
              <a:cs typeface="Times New Roman" pitchFamily="18" charset="0"/>
            </a:rPr>
            <a:t>PO11 : Project management and finance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C0A7060B-E306-436C-82D8-E1BE2F57219E}" srcId="{0803BEA6-810A-46C8-899C-70229B268BB8}" destId="{502B59D9-8C99-44C9-B85F-4596BFA6E16F}" srcOrd="0" destOrd="0" parTransId="{9D2B8A0D-F6D2-4C03-871B-3A7AAE296648}" sibTransId="{1F2A8542-A15A-4424-AE39-080E22955215}"/>
    <dgm:cxn modelId="{06318624-8DE6-4FD9-A69C-3A14D5BB2A7A}" type="presOf" srcId="{502B59D9-8C99-44C9-B85F-4596BFA6E16F}" destId="{3EED7F0D-5C80-4479-905C-E79E88227593}" srcOrd="0" destOrd="0" presId="urn:microsoft.com/office/officeart/2005/8/layout/vList2"/>
    <dgm:cxn modelId="{A4DF6D71-EC98-44FE-930D-58776D9644A5}" type="presOf" srcId="{0803BEA6-810A-46C8-899C-70229B268BB8}" destId="{E298B721-E1B9-4CD4-8B1A-4950CC157D9F}" srcOrd="0" destOrd="0" presId="urn:microsoft.com/office/officeart/2005/8/layout/vList2"/>
    <dgm:cxn modelId="{1A8CB776-345F-41CB-BE0F-33FBC95A80AE}"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ea typeface="Times New Roman" panose="02020603050405020304" pitchFamily="18" charset="0"/>
              <a:cs typeface="Times New Roman" pitchFamily="18" charset="0"/>
            </a:rPr>
            <a:t>PO12 : Life-long learning</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t>
        <a:bodyPr/>
        <a:lstStyle/>
        <a:p>
          <a:endParaRPr lang="en-US"/>
        </a:p>
      </dgm:t>
    </dgm:pt>
  </dgm:ptLst>
  <dgm:cxnLst>
    <dgm:cxn modelId="{3312C9CB-E9D6-4763-AC95-19354872D6DB}" type="presOf" srcId="{FBA19F7D-578A-464D-ADE6-D3D08AEFD9D5}" destId="{6CC17462-A62E-4245-BFD1-F10DCB528333}" srcOrd="0" destOrd="0" presId="urn:microsoft.com/office/officeart/2005/8/layout/vList2"/>
    <dgm:cxn modelId="{4A7D8A5E-72B2-49F7-8DD6-B8D0D7129ABE}"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8D01AE11-32A6-486C-BBCE-B3AE78D183E1}"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custT="1"/>
      <dgm:spPr/>
      <dgm:t>
        <a:bodyPr/>
        <a:lstStyle/>
        <a:p>
          <a:r>
            <a:rPr lang="en-US" sz="2800" b="0" dirty="0">
              <a:latin typeface="Times New Roman" pitchFamily="18" charset="0"/>
              <a:cs typeface="Times New Roman" pitchFamily="18" charset="0"/>
            </a:rPr>
            <a:t>PO2 : Problem Analysis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E415810C-6C6C-440E-9B89-0D15BDE6346E}" type="presOf" srcId="{E7AAAF9E-D416-49AE-8611-65377A7DE939}" destId="{CD5036F8-A246-4E6A-8921-20C367BBB964}"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6BCE4539-776D-4C46-B69F-233863903F83}" type="presOf" srcId="{1B644E16-AACD-4612-92E0-D46EF4ECB879}" destId="{B22A3E1F-BDC2-4FC3-B056-77BC1F86A5BC}" srcOrd="0" destOrd="0" presId="urn:microsoft.com/office/officeart/2005/8/layout/vList2"/>
    <dgm:cxn modelId="{CE541130-400A-4736-99A9-5533C438D205}"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custT="1"/>
      <dgm:spPr/>
      <dgm:t>
        <a:bodyPr/>
        <a:lstStyle/>
        <a:p>
          <a:r>
            <a:rPr lang="en-IN" sz="2800" b="0" dirty="0">
              <a:latin typeface="Times New Roman" pitchFamily="18" charset="0"/>
              <a:cs typeface="Times New Roman" pitchFamily="18" charset="0"/>
            </a:rPr>
            <a:t>PO3 : </a:t>
          </a:r>
          <a:r>
            <a:rPr lang="en-US" sz="2800" b="0" dirty="0">
              <a:latin typeface="Times New Roman" pitchFamily="18" charset="0"/>
              <a:cs typeface="Times New Roman" pitchFamily="18" charset="0"/>
            </a:rPr>
            <a:t>Design/Development of solutions</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1C95F0FE-CB33-40C7-B7F1-FCCD6D5586CB}" type="presOf" srcId="{FCBD3793-394C-48FC-B28C-1D09533E7BA0}" destId="{8C029958-E145-4D8C-B815-F42AE9B5E6DF}" srcOrd="0" destOrd="0" presId="urn:microsoft.com/office/officeart/2005/8/layout/vList2"/>
    <dgm:cxn modelId="{27D07304-FB48-42DA-9A97-1D607D0CE964}" srcId="{FF45E94E-C528-4C21-A29D-573922B4ED68}" destId="{FCBD3793-394C-48FC-B28C-1D09533E7BA0}" srcOrd="0" destOrd="0" parTransId="{3C3BF590-E539-434F-BC04-7F5815B84D60}" sibTransId="{6BA01F92-7F7A-4713-B56A-6F20FAAB3645}"/>
    <dgm:cxn modelId="{453392D2-41BC-4513-9BC4-0291970A1AD8}" type="presOf" srcId="{FF45E94E-C528-4C21-A29D-573922B4ED68}" destId="{45C93CBB-046D-43CD-9356-3FC8771C32AF}" srcOrd="0" destOrd="0" presId="urn:microsoft.com/office/officeart/2005/8/layout/vList2"/>
    <dgm:cxn modelId="{F40868A7-B162-473C-849C-4183DB0B6344}"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custT="1"/>
      <dgm:spPr/>
      <dgm:t>
        <a:bodyPr/>
        <a:lstStyle/>
        <a:p>
          <a:r>
            <a:rPr lang="en-US" sz="2800" b="0" dirty="0">
              <a:latin typeface="Times New Roman" pitchFamily="18" charset="0"/>
              <a:cs typeface="Times New Roman" pitchFamily="18" charset="0"/>
            </a:rPr>
            <a:t>PO4 : Conduct Investigations of complex problems</a:t>
          </a:r>
          <a:endParaRPr lang="en-IN" sz="2800" b="0" dirty="0">
            <a:latin typeface="Times New Roman" pitchFamily="18" charset="0"/>
            <a:cs typeface="Times New Roman" pitchFamily="18" charset="0"/>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ED6E283E-FA8C-4219-8508-DB8F5FC00BE7}" type="presOf" srcId="{CA3BDE70-45F2-45D1-A9F8-5ADC9B616F85}" destId="{BAD57889-E122-4358-BE0C-A1CC3A735F9B}" srcOrd="0" destOrd="0" presId="urn:microsoft.com/office/officeart/2005/8/layout/vList2"/>
    <dgm:cxn modelId="{38423B47-A790-43D6-A308-381ED842F667}" type="presOf" srcId="{F2B2203F-2FAE-49B7-A1D5-9CD1B5127346}" destId="{54692D58-280A-4A5B-8ABB-4AA8C3D0C486}" srcOrd="0" destOrd="0" presId="urn:microsoft.com/office/officeart/2005/8/layout/vList2"/>
    <dgm:cxn modelId="{2EE9A683-FE55-46DE-8AAF-21C9CFFCDBC9}"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2800" b="0" dirty="0">
              <a:latin typeface="Times New Roman" pitchFamily="18" charset="0"/>
              <a:cs typeface="Times New Roman" pitchFamily="18" charset="0"/>
            </a:rPr>
            <a:t>PO5 : </a:t>
          </a:r>
          <a:r>
            <a:rPr lang="en-US" sz="2800" b="0" dirty="0">
              <a:latin typeface="Times New Roman" pitchFamily="18" charset="0"/>
              <a:cs typeface="Times New Roman" pitchFamily="18" charset="0"/>
            </a:rPr>
            <a:t>Modern tool usage</a:t>
          </a:r>
          <a:endParaRPr lang="en-IN" sz="2800" b="0" dirty="0">
            <a:latin typeface="Times New Roman" pitchFamily="18" charset="0"/>
            <a:cs typeface="Times New Roman" pitchFamily="18" charset="0"/>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C0A7060B-E306-436C-82D8-E1BE2F57219E}" srcId="{0803BEA6-810A-46C8-899C-70229B268BB8}" destId="{502B59D9-8C99-44C9-B85F-4596BFA6E16F}" srcOrd="0" destOrd="0" parTransId="{9D2B8A0D-F6D2-4C03-871B-3A7AAE296648}" sibTransId="{1F2A8542-A15A-4424-AE39-080E22955215}"/>
    <dgm:cxn modelId="{2EDA8A6D-8A95-4D0F-BF0E-203B6864BA68}" type="presOf" srcId="{0803BEA6-810A-46C8-899C-70229B268BB8}" destId="{E298B721-E1B9-4CD4-8B1A-4950CC157D9F}" srcOrd="0" destOrd="0" presId="urn:microsoft.com/office/officeart/2005/8/layout/vList2"/>
    <dgm:cxn modelId="{AF7D03EA-9C6C-4C94-B6F2-4CD89B78D7B7}" type="presOf" srcId="{502B59D9-8C99-44C9-B85F-4596BFA6E16F}" destId="{3EED7F0D-5C80-4479-905C-E79E88227593}" srcOrd="0" destOrd="0" presId="urn:microsoft.com/office/officeart/2005/8/layout/vList2"/>
    <dgm:cxn modelId="{528D051F-8C25-4F3A-89EE-0329AF01D114}"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0" dirty="0">
              <a:latin typeface="Times New Roman" pitchFamily="18" charset="0"/>
              <a:cs typeface="Times New Roman" pitchFamily="18" charset="0"/>
            </a:rPr>
            <a:t>PO6 : The engineer and society</a:t>
          </a:r>
          <a:endParaRPr lang="en-IN" sz="2800" b="0" dirty="0">
            <a:latin typeface="Times New Roman" pitchFamily="18" charset="0"/>
            <a:cs typeface="Times New Roman" pitchFamily="18" charset="0"/>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t>
        <a:bodyPr/>
        <a:lstStyle/>
        <a:p>
          <a:endParaRPr lang="en-US"/>
        </a:p>
      </dgm:t>
    </dgm:pt>
  </dgm:ptLst>
  <dgm:cxnLst>
    <dgm:cxn modelId="{D5CFFE18-D86E-4327-B098-05D09C441242}" type="presOf" srcId="{EBCFF2A5-481F-4662-8A7E-7E8F303E314D}" destId="{52F828C4-77A4-4B43-9441-70FA5F9DF12E}" srcOrd="0" destOrd="0" presId="urn:microsoft.com/office/officeart/2005/8/layout/vList2"/>
    <dgm:cxn modelId="{03F781E3-D282-4FEC-8896-16B054A80A52}"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15B3F022-8D8A-4527-878B-6666774248C4}"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pPr/>
      <dgm:t>
        <a:bodyPr/>
        <a:lstStyle/>
        <a:p>
          <a:r>
            <a:rPr lang="en-IN" sz="2800" b="0" dirty="0">
              <a:latin typeface="Times New Roman" pitchFamily="18" charset="0"/>
              <a:cs typeface="Times New Roman" pitchFamily="18" charset="0"/>
            </a:rPr>
            <a:t>PO7 : </a:t>
          </a:r>
          <a:r>
            <a:rPr lang="en-US" sz="2800" b="0" dirty="0">
              <a:latin typeface="Times New Roman" pitchFamily="18" charset="0"/>
              <a:ea typeface="Calibri" panose="020F0502020204030204" pitchFamily="34" charset="0"/>
              <a:cs typeface="Times New Roman" pitchFamily="18" charset="0"/>
            </a:rPr>
            <a:t>Environment and sustainability</a:t>
          </a:r>
          <a:endParaRPr lang="en-IN" sz="2800" b="0" dirty="0">
            <a:latin typeface="Times New Roman" pitchFamily="18" charset="0"/>
            <a:cs typeface="Times New Roman" pitchFamily="18" charset="0"/>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A1DC22F3-008A-4C4F-B3AE-448515199486}" type="presOf" srcId="{02C141FE-9ABF-48FD-9848-42A0EFA33222}" destId="{AEDD9097-4AFF-4D2E-9357-46583571353B}" srcOrd="0" destOrd="0" presId="urn:microsoft.com/office/officeart/2005/8/layout/vList2"/>
    <dgm:cxn modelId="{19377458-0090-41F2-969E-7E38B4F24161}" type="presOf" srcId="{9A6AA7B5-1491-47C8-85E4-E5E8FDD6D065}" destId="{685F4F69-7D82-4DED-A9A8-7071B724DF07}"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9A252C57-5A38-47BD-AE24-B0D43958C12E}"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pPr/>
      <dgm:t>
        <a:bodyPr/>
        <a:lstStyle/>
        <a:p>
          <a:r>
            <a:rPr lang="en-US" sz="2800" b="0" dirty="0">
              <a:latin typeface="Times New Roman" pitchFamily="18" charset="0"/>
              <a:ea typeface="Times New Roman" panose="02020603050405020304" pitchFamily="18" charset="0"/>
              <a:cs typeface="Times New Roman" pitchFamily="18" charset="0"/>
            </a:rPr>
            <a:t>PO8 : Ethics</a:t>
          </a:r>
          <a:endParaRPr lang="en-IN" sz="2800" b="0" dirty="0">
            <a:latin typeface="Times New Roman" pitchFamily="18" charset="0"/>
            <a:cs typeface="Times New Roman" pitchFamily="18" charset="0"/>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EADE17B7-FE92-4EA7-A469-F698C8E6940A}" srcId="{1B644E16-AACD-4612-92E0-D46EF4ECB879}" destId="{E7AAAF9E-D416-49AE-8611-65377A7DE939}" srcOrd="0" destOrd="0" parTransId="{5C719D1D-8A96-404E-AB5C-11562DFC1D30}" sibTransId="{AF8B5B03-720E-47F1-8D53-0E882540183D}"/>
    <dgm:cxn modelId="{68A128CE-2466-447E-B323-DEC5B9B1DEAC}" type="presOf" srcId="{1B644E16-AACD-4612-92E0-D46EF4ECB879}" destId="{B22A3E1F-BDC2-4FC3-B056-77BC1F86A5BC}" srcOrd="0" destOrd="0" presId="urn:microsoft.com/office/officeart/2005/8/layout/vList2"/>
    <dgm:cxn modelId="{2841C5C7-B47C-4E00-8A54-5027F6EA5131}" type="presOf" srcId="{E7AAAF9E-D416-49AE-8611-65377A7DE939}" destId="{CD5036F8-A246-4E6A-8921-20C367BBB964}" srcOrd="0" destOrd="0" presId="urn:microsoft.com/office/officeart/2005/8/layout/vList2"/>
    <dgm:cxn modelId="{FBC53312-9C48-43C4-86DD-37D1DC6B0AE4}"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pPr/>
      <dgm:t>
        <a:bodyPr/>
        <a:lstStyle/>
        <a:p>
          <a:r>
            <a:rPr lang="en-US" sz="2800" b="0" dirty="0">
              <a:latin typeface="Times New Roman" pitchFamily="18" charset="0"/>
              <a:ea typeface="Times New Roman" panose="02020603050405020304" pitchFamily="18" charset="0"/>
              <a:cs typeface="Times New Roman" pitchFamily="18" charset="0"/>
            </a:rPr>
            <a:t>PO9 : Individual and teamwork</a:t>
          </a:r>
          <a:endParaRPr lang="en-IN" sz="2800" b="0" dirty="0">
            <a:latin typeface="Times New Roman" pitchFamily="18" charset="0"/>
            <a:cs typeface="Times New Roman" pitchFamily="18" charset="0"/>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27D07304-FB48-42DA-9A97-1D607D0CE964}" srcId="{FF45E94E-C528-4C21-A29D-573922B4ED68}" destId="{FCBD3793-394C-48FC-B28C-1D09533E7BA0}" srcOrd="0" destOrd="0" parTransId="{3C3BF590-E539-434F-BC04-7F5815B84D60}" sibTransId="{6BA01F92-7F7A-4713-B56A-6F20FAAB3645}"/>
    <dgm:cxn modelId="{4C791745-A34C-44A2-B18A-626B1B1BD340}" type="presOf" srcId="{FF45E94E-C528-4C21-A29D-573922B4ED68}" destId="{45C93CBB-046D-43CD-9356-3FC8771C32AF}" srcOrd="0" destOrd="0" presId="urn:microsoft.com/office/officeart/2005/8/layout/vList2"/>
    <dgm:cxn modelId="{929A2E67-B301-4054-B82A-0FBCBE3CCF14}" type="presOf" srcId="{FCBD3793-394C-48FC-B28C-1D09533E7BA0}" destId="{8C029958-E145-4D8C-B815-F42AE9B5E6DF}" srcOrd="0" destOrd="0" presId="urn:microsoft.com/office/officeart/2005/8/layout/vList2"/>
    <dgm:cxn modelId="{6E8C4420-AF56-4A0E-97C9-F53F9749E180}"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0" kern="1200" dirty="0">
              <a:latin typeface="Times New Roman" pitchFamily="18" charset="0"/>
              <a:cs typeface="Times New Roman" pitchFamily="18" charset="0"/>
            </a:rPr>
            <a:t>PO1 : </a:t>
          </a:r>
          <a:r>
            <a:rPr lang="en-US" sz="2800" b="0" kern="1200" dirty="0">
              <a:latin typeface="Times New Roman" pitchFamily="18" charset="0"/>
              <a:cs typeface="Times New Roman" pitchFamily="18" charset="0"/>
            </a:rPr>
            <a:t>Engineering Knowledge</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0" kern="1200" dirty="0">
              <a:latin typeface="Times New Roman" pitchFamily="18" charset="0"/>
              <a:cs typeface="Times New Roman" pitchFamily="18" charset="0"/>
            </a:rPr>
            <a:t>PO10 : </a:t>
          </a:r>
          <a:r>
            <a:rPr lang="en-US" sz="2800" b="0" kern="1200" dirty="0">
              <a:latin typeface="Times New Roman" pitchFamily="18" charset="0"/>
              <a:ea typeface="Times New Roman" panose="02020603050405020304" pitchFamily="18" charset="0"/>
              <a:cs typeface="Times New Roman" pitchFamily="18" charset="0"/>
            </a:rPr>
            <a:t>Communication</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1"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ea typeface="Times New Roman" panose="02020603050405020304" pitchFamily="18" charset="0"/>
              <a:cs typeface="Times New Roman" pitchFamily="18" charset="0"/>
            </a:rPr>
            <a:t>PO11 : Project management and finance</a:t>
          </a:r>
          <a:endParaRPr lang="en-IN" sz="2800" b="0" kern="1200" dirty="0">
            <a:latin typeface="Times New Roman" pitchFamily="18" charset="0"/>
            <a:cs typeface="Times New Roman" pitchFamily="18" charset="0"/>
          </a:endParaRPr>
        </a:p>
      </dsp:txBody>
      <dsp:txXfrm>
        <a:off x="24582" y="24912"/>
        <a:ext cx="8028037" cy="4543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ea typeface="Times New Roman" panose="02020603050405020304" pitchFamily="18" charset="0"/>
              <a:cs typeface="Times New Roman" pitchFamily="18" charset="0"/>
            </a:rPr>
            <a:t>PO12 : Life-long learning</a:t>
          </a:r>
          <a:endParaRPr lang="en-IN" sz="2800" b="0" kern="1200" dirty="0">
            <a:latin typeface="Times New Roman" pitchFamily="18" charset="0"/>
            <a:cs typeface="Times New Roman" pitchFamily="18" charset="0"/>
          </a:endParaRPr>
        </a:p>
      </dsp:txBody>
      <dsp:txXfrm>
        <a:off x="24574" y="24574"/>
        <a:ext cx="8028052" cy="45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cs typeface="Times New Roman" pitchFamily="18" charset="0"/>
            </a:rPr>
            <a:t>PO2 : Problem Analysis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0" kern="1200" dirty="0">
              <a:latin typeface="Times New Roman" pitchFamily="18" charset="0"/>
              <a:cs typeface="Times New Roman" pitchFamily="18" charset="0"/>
            </a:rPr>
            <a:t>PO3 : </a:t>
          </a:r>
          <a:r>
            <a:rPr lang="en-US" sz="2800" b="0" kern="1200" dirty="0">
              <a:latin typeface="Times New Roman" pitchFamily="18" charset="0"/>
              <a:cs typeface="Times New Roman" pitchFamily="18" charset="0"/>
            </a:rPr>
            <a:t>Design/Development of solutions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cs typeface="Times New Roman" pitchFamily="18" charset="0"/>
            </a:rPr>
            <a:t>PO4 : Conduct Investigations of complex problems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330"/>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0" kern="1200" dirty="0">
              <a:latin typeface="Times New Roman" pitchFamily="18" charset="0"/>
              <a:cs typeface="Times New Roman" pitchFamily="18" charset="0"/>
            </a:rPr>
            <a:t>PO5 : </a:t>
          </a:r>
          <a:r>
            <a:rPr lang="en-US" sz="2800" b="0" kern="1200" dirty="0">
              <a:latin typeface="Times New Roman" pitchFamily="18" charset="0"/>
              <a:cs typeface="Times New Roman" pitchFamily="18" charset="0"/>
            </a:rPr>
            <a:t>Modern tool usage</a:t>
          </a:r>
          <a:endParaRPr lang="en-IN" sz="2800" b="0" kern="1200" dirty="0">
            <a:latin typeface="Times New Roman" pitchFamily="18" charset="0"/>
            <a:cs typeface="Times New Roman" pitchFamily="18" charset="0"/>
          </a:endParaRPr>
        </a:p>
      </dsp:txBody>
      <dsp:txXfrm>
        <a:off x="24582" y="24912"/>
        <a:ext cx="8028036" cy="454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492"/>
          <a:ext cx="80772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cs typeface="Times New Roman" pitchFamily="18" charset="0"/>
            </a:rPr>
            <a:t>PO6 : The engineer and society</a:t>
          </a:r>
          <a:endParaRPr lang="en-IN" sz="2800" b="0" kern="1200" dirty="0">
            <a:latin typeface="Times New Roman" pitchFamily="18" charset="0"/>
            <a:cs typeface="Times New Roman" pitchFamily="18" charset="0"/>
          </a:endParaRPr>
        </a:p>
      </dsp:txBody>
      <dsp:txXfrm>
        <a:off x="24574" y="25066"/>
        <a:ext cx="8028052" cy="4542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0" kern="1200" dirty="0">
              <a:latin typeface="Times New Roman" pitchFamily="18" charset="0"/>
              <a:cs typeface="Times New Roman" pitchFamily="18" charset="0"/>
            </a:rPr>
            <a:t>PO7 : </a:t>
          </a:r>
          <a:r>
            <a:rPr lang="en-US" sz="2800" b="0" kern="1200" dirty="0">
              <a:latin typeface="Times New Roman" pitchFamily="18" charset="0"/>
              <a:ea typeface="Calibri" panose="020F0502020204030204" pitchFamily="34" charset="0"/>
              <a:cs typeface="Times New Roman" pitchFamily="18" charset="0"/>
            </a:rPr>
            <a:t>Environment and sustainability</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ea typeface="Times New Roman" panose="02020603050405020304" pitchFamily="18" charset="0"/>
              <a:cs typeface="Times New Roman" pitchFamily="18" charset="0"/>
            </a:rPr>
            <a:t>PO8 : Ethics</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65"/>
          <a:ext cx="8077200" cy="50355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a:latin typeface="Times New Roman" pitchFamily="18" charset="0"/>
              <a:ea typeface="Times New Roman" panose="02020603050405020304" pitchFamily="18" charset="0"/>
              <a:cs typeface="Times New Roman" pitchFamily="18" charset="0"/>
            </a:rPr>
            <a:t>PO9 : Individual and teamwork</a:t>
          </a:r>
          <a:endParaRPr lang="en-IN" sz="2800" b="0" kern="1200" dirty="0">
            <a:latin typeface="Times New Roman" pitchFamily="18" charset="0"/>
            <a:cs typeface="Times New Roman" pitchFamily="18" charset="0"/>
          </a:endParaRPr>
        </a:p>
      </dsp:txBody>
      <dsp:txXfrm>
        <a:off x="24582" y="24747"/>
        <a:ext cx="8028036" cy="454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5/30/2024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5/30/2024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Process of realizing new products, processes, propositions, or business models to create added value for customers and/or employees</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32</a:t>
            </a:fld>
            <a:endParaRPr lang="en-US"/>
          </a:p>
        </p:txBody>
      </p:sp>
    </p:spTree>
    <p:extLst>
      <p:ext uri="{BB962C8B-B14F-4D97-AF65-F5344CB8AC3E}">
        <p14:creationId xmlns:p14="http://schemas.microsoft.com/office/powerpoint/2010/main" val="25366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itchFamily="18" charset="0"/>
                <a:cs typeface="Times New Roman" pitchFamily="18" charset="0"/>
              </a:rPr>
              <a:t>Feigenbaum</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124727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p:txBody>
          <a:bodyPr/>
          <a:lstStyle/>
          <a:p>
            <a:r>
              <a:rPr lang="en-US" smtClean="0"/>
              <a:t>Dr. Rashmi Mishra              (DT-II)                Unit-4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p:txBody>
          <a:bodyPr/>
          <a:lstStyle/>
          <a:p>
            <a:r>
              <a:rPr lang="en-US" smtClean="0"/>
              <a:t>Dr. Rashmi Mishra              (DT-II)                Unit-4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p:txBody>
          <a:bodyPr/>
          <a:lstStyle/>
          <a:p>
            <a:r>
              <a:rPr lang="en-US" smtClean="0"/>
              <a:t>Dr. Rashmi Mishra              (DT-II)                Unit-4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p:txBody>
          <a:bodyPr/>
          <a:lstStyle/>
          <a:p>
            <a:r>
              <a:rPr lang="en-US" smtClean="0"/>
              <a:t>Dr. Rashmi Mishra              (DT-II)                Unit-4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p:txBody>
          <a:bodyPr/>
          <a:lstStyle/>
          <a:p>
            <a:r>
              <a:rPr lang="en-US" smtClean="0"/>
              <a:t>Dr. Rashmi Mishra              (DT-II)                Unit-4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6/25/2022</a:t>
            </a:r>
            <a:endParaRPr lang="en-US"/>
          </a:p>
        </p:txBody>
      </p:sp>
      <p:sp>
        <p:nvSpPr>
          <p:cNvPr id="6" name="Footer Placeholder 5"/>
          <p:cNvSpPr>
            <a:spLocks noGrp="1"/>
          </p:cNvSpPr>
          <p:nvPr>
            <p:ph type="ftr" sz="quarter" idx="11"/>
          </p:nvPr>
        </p:nvSpPr>
        <p:spPr/>
        <p:txBody>
          <a:bodyPr/>
          <a:lstStyle/>
          <a:p>
            <a:r>
              <a:rPr lang="en-US" smtClean="0"/>
              <a:t>Dr. Rashmi Mishra              (DT-II)                Unit-4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6/25/2022</a:t>
            </a:r>
            <a:endParaRPr lang="en-US"/>
          </a:p>
        </p:txBody>
      </p:sp>
      <p:sp>
        <p:nvSpPr>
          <p:cNvPr id="8" name="Footer Placeholder 7"/>
          <p:cNvSpPr>
            <a:spLocks noGrp="1"/>
          </p:cNvSpPr>
          <p:nvPr>
            <p:ph type="ftr" sz="quarter" idx="11"/>
          </p:nvPr>
        </p:nvSpPr>
        <p:spPr/>
        <p:txBody>
          <a:bodyPr/>
          <a:lstStyle/>
          <a:p>
            <a:r>
              <a:rPr lang="en-US" smtClean="0"/>
              <a:t>Dr. Rashmi Mishra              (DT-II)                Unit-4</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6/25/2022</a:t>
            </a:r>
            <a:endParaRPr lang="en-US"/>
          </a:p>
        </p:txBody>
      </p:sp>
      <p:sp>
        <p:nvSpPr>
          <p:cNvPr id="4" name="Footer Placeholder 3"/>
          <p:cNvSpPr>
            <a:spLocks noGrp="1"/>
          </p:cNvSpPr>
          <p:nvPr>
            <p:ph type="ftr" sz="quarter" idx="11"/>
          </p:nvPr>
        </p:nvSpPr>
        <p:spPr/>
        <p:txBody>
          <a:bodyPr/>
          <a:lstStyle/>
          <a:p>
            <a:r>
              <a:rPr lang="en-US" smtClean="0"/>
              <a:t>Dr. Rashmi Mishra              (DT-II)                Unit-4</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6/25/2022</a:t>
            </a:r>
            <a:endParaRPr lang="en-US"/>
          </a:p>
        </p:txBody>
      </p:sp>
      <p:sp>
        <p:nvSpPr>
          <p:cNvPr id="3" name="Footer Placeholder 2"/>
          <p:cNvSpPr>
            <a:spLocks noGrp="1"/>
          </p:cNvSpPr>
          <p:nvPr>
            <p:ph type="ftr" sz="quarter" idx="11"/>
          </p:nvPr>
        </p:nvSpPr>
        <p:spPr/>
        <p:txBody>
          <a:bodyPr/>
          <a:lstStyle/>
          <a:p>
            <a:r>
              <a:rPr lang="en-US" smtClean="0"/>
              <a:t>Dr. Rashmi Mishra              (DT-II)                Unit-4</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6/25/2022</a:t>
            </a:r>
            <a:endParaRPr lang="en-US"/>
          </a:p>
        </p:txBody>
      </p:sp>
      <p:sp>
        <p:nvSpPr>
          <p:cNvPr id="6" name="Footer Placeholder 5"/>
          <p:cNvSpPr>
            <a:spLocks noGrp="1"/>
          </p:cNvSpPr>
          <p:nvPr>
            <p:ph type="ftr" sz="quarter" idx="11"/>
          </p:nvPr>
        </p:nvSpPr>
        <p:spPr/>
        <p:txBody>
          <a:bodyPr/>
          <a:lstStyle/>
          <a:p>
            <a:r>
              <a:rPr lang="en-US" smtClean="0"/>
              <a:t>Dr. Rashmi Mishra              (DT-II)                Unit-4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6/25/2022</a:t>
            </a:r>
            <a:endParaRPr lang="en-US"/>
          </a:p>
        </p:txBody>
      </p:sp>
      <p:sp>
        <p:nvSpPr>
          <p:cNvPr id="6" name="Footer Placeholder 5"/>
          <p:cNvSpPr>
            <a:spLocks noGrp="1"/>
          </p:cNvSpPr>
          <p:nvPr>
            <p:ph type="ftr" sz="quarter" idx="11"/>
          </p:nvPr>
        </p:nvSpPr>
        <p:spPr/>
        <p:txBody>
          <a:bodyPr/>
          <a:lstStyle/>
          <a:p>
            <a:r>
              <a:rPr lang="en-US" smtClean="0"/>
              <a:t>Dr. Rashmi Mishra              (DT-II)                Unit-4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6/25/2022</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Rashmi Mishra              (DT-II)                Unit-4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image" Target="../media/image2.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26" Type="http://schemas.microsoft.com/office/2007/relationships/diagramDrawing" Target="../diagrams/drawing11.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5" Type="http://schemas.openxmlformats.org/officeDocument/2006/relationships/diagramColors" Target="../diagrams/colors11.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29" Type="http://schemas.openxmlformats.org/officeDocument/2006/relationships/diagramQuickStyle" Target="../diagrams/quickStyle12.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24" Type="http://schemas.openxmlformats.org/officeDocument/2006/relationships/diagramQuickStyle" Target="../diagrams/quickStyle11.xml"/><Relationship Id="rId32" Type="http://schemas.openxmlformats.org/officeDocument/2006/relationships/image" Target="../media/image2.jpeg"/><Relationship Id="rId5" Type="http://schemas.openxmlformats.org/officeDocument/2006/relationships/diagramColors" Target="../diagrams/colors7.xml"/><Relationship Id="rId15" Type="http://schemas.openxmlformats.org/officeDocument/2006/relationships/diagramColors" Target="../diagrams/colors9.xml"/><Relationship Id="rId23" Type="http://schemas.openxmlformats.org/officeDocument/2006/relationships/diagramLayout" Target="../diagrams/layout11.xml"/><Relationship Id="rId28" Type="http://schemas.openxmlformats.org/officeDocument/2006/relationships/diagramLayout" Target="../diagrams/layout12.xml"/><Relationship Id="rId10" Type="http://schemas.openxmlformats.org/officeDocument/2006/relationships/diagramColors" Target="../diagrams/colors8.xml"/><Relationship Id="rId19" Type="http://schemas.openxmlformats.org/officeDocument/2006/relationships/diagramQuickStyle" Target="../diagrams/quickStyle10.xml"/><Relationship Id="rId31" Type="http://schemas.microsoft.com/office/2007/relationships/diagramDrawing" Target="../diagrams/drawing12.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 Id="rId22" Type="http://schemas.openxmlformats.org/officeDocument/2006/relationships/diagramData" Target="../diagrams/data11.xml"/><Relationship Id="rId27" Type="http://schemas.openxmlformats.org/officeDocument/2006/relationships/diagramData" Target="../diagrams/data12.xml"/><Relationship Id="rId30" Type="http://schemas.openxmlformats.org/officeDocument/2006/relationships/diagramColors" Target="../diagrams/colors12.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0.xml.rels><?xml version="1.0" encoding="UTF-8" standalone="yes"?>
<Relationships xmlns="http://schemas.openxmlformats.org/package/2006/relationships"><Relationship Id="rId3" Type="http://schemas.openxmlformats.org/officeDocument/2006/relationships/hyperlink" Target="https://www.youtube.com/watch?v=eFzp0zn9Wno" TargetMode="External"/><Relationship Id="rId2" Type="http://schemas.openxmlformats.org/officeDocument/2006/relationships/hyperlink" Target="https://www.youtube.com/watch?v=MjSOjwixR4k"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youtube.com/watch?v=keCwRdbwNQY"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belbin.com/about/belbin-team-roles" TargetMode="External"/><Relationship Id="rId2" Type="http://schemas.openxmlformats.org/officeDocument/2006/relationships/hyperlink" Target="https://www.kaizen.com/what-is-kaizen"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6-NRiom8K9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youtube.com/watch?v=_KK958OkD6g" TargetMode="External"/><Relationship Id="rId4" Type="http://schemas.openxmlformats.org/officeDocument/2006/relationships/hyperlink" Target="https://www.youtube.com/watch?v=ldYzbV0NDp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838200" y="914400"/>
            <a:ext cx="7696200" cy="1752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3400" b="1" dirty="0">
                <a:solidFill>
                  <a:schemeClr val="tx1"/>
                </a:solidFill>
                <a:latin typeface="Times New Roman" pitchFamily="18" charset="0"/>
                <a:cs typeface="Times New Roman" pitchFamily="18" charset="0"/>
              </a:rPr>
              <a:t>Innovation, Quality &amp; Leadership</a:t>
            </a:r>
          </a:p>
        </p:txBody>
      </p:sp>
      <p:sp>
        <p:nvSpPr>
          <p:cNvPr id="6" name="Subtitle 2"/>
          <p:cNvSpPr txBox="1">
            <a:spLocks/>
          </p:cNvSpPr>
          <p:nvPr/>
        </p:nvSpPr>
        <p:spPr>
          <a:xfrm>
            <a:off x="5791200" y="4572000"/>
            <a:ext cx="3048000" cy="1752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Unit:</a:t>
            </a:r>
            <a:r>
              <a:rPr kumimoji="0" lang="en-US" sz="2500" b="1" i="0" u="none" strike="noStrike" kern="1200" cap="none" spc="0" normalizeH="0" noProof="0" dirty="0">
                <a:ln>
                  <a:noFill/>
                </a:ln>
                <a:solidFill>
                  <a:schemeClr val="tx1"/>
                </a:solidFill>
                <a:effectLst/>
                <a:uLnTx/>
                <a:uFillTx/>
                <a:latin typeface="Times New Roman" pitchFamily="18" charset="0"/>
                <a:cs typeface="Times New Roman" pitchFamily="18" charset="0"/>
              </a:rPr>
              <a:t> IV</a:t>
            </a:r>
            <a:endParaRPr kumimoji="0" lang="en-US" sz="25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4" name="Subtitle 2"/>
          <p:cNvSpPr txBox="1">
            <a:spLocks/>
          </p:cNvSpPr>
          <p:nvPr/>
        </p:nvSpPr>
        <p:spPr>
          <a:xfrm>
            <a:off x="152400" y="3810000"/>
            <a:ext cx="4191000" cy="9906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a:solidFill>
                  <a:schemeClr val="tx1"/>
                </a:solidFill>
                <a:latin typeface="Times New Roman" pitchFamily="18" charset="0"/>
                <a:cs typeface="Times New Roman" pitchFamily="18" charset="0"/>
              </a:rPr>
              <a:t>Design Thinking-II</a:t>
            </a:r>
          </a:p>
          <a:p>
            <a:pPr algn="ctr"/>
            <a:endParaRPr lang="en-US" sz="2800" b="1" dirty="0">
              <a:solidFill>
                <a:schemeClr val="tx1"/>
              </a:solidFill>
              <a:latin typeface="Times New Roman" pitchFamily="18" charset="0"/>
              <a:cs typeface="Times New Roman" pitchFamily="18" charset="0"/>
            </a:endParaRPr>
          </a:p>
        </p:txBody>
      </p:sp>
      <p:sp>
        <p:nvSpPr>
          <p:cNvPr id="15" name="Subtitle 2"/>
          <p:cNvSpPr txBox="1">
            <a:spLocks/>
          </p:cNvSpPr>
          <p:nvPr/>
        </p:nvSpPr>
        <p:spPr>
          <a:xfrm>
            <a:off x="152400" y="50292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latin typeface="Times New Roman" pitchFamily="18" charset="0"/>
                <a:cs typeface="Times New Roman" pitchFamily="18" charset="0"/>
              </a:rPr>
              <a:t>B Tech V Semester</a:t>
            </a:r>
            <a:endPar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458200" cy="5181600"/>
          </a:xfrm>
        </p:spPr>
        <p:txBody>
          <a:bodyPr>
            <a:noAutofit/>
          </a:bodyPr>
          <a:lstStyle/>
          <a:p>
            <a:pPr algn="just"/>
            <a:endParaRPr lang="en-IN" sz="2800" dirty="0">
              <a:latin typeface="Times New Roman" pitchFamily="18" charset="0"/>
              <a:cs typeface="Times New Roman" pitchFamily="18" charset="0"/>
            </a:endParaRPr>
          </a:p>
          <a:p>
            <a:pPr algn="just"/>
            <a:r>
              <a:rPr lang="en-IN" sz="2800" dirty="0">
                <a:latin typeface="Times New Roman" pitchFamily="18" charset="0"/>
                <a:cs typeface="Times New Roman" pitchFamily="18" charset="0"/>
              </a:rPr>
              <a:t>To upgrade Design Thinking skills by learning &amp; applying advanced and contextual Design Thinking Tools. </a:t>
            </a:r>
          </a:p>
          <a:p>
            <a:pPr algn="just"/>
            <a:endParaRPr lang="en-IN" sz="2800" dirty="0">
              <a:latin typeface="Times New Roman" pitchFamily="18" charset="0"/>
              <a:cs typeface="Times New Roman" pitchFamily="18" charset="0"/>
            </a:endParaRPr>
          </a:p>
          <a:p>
            <a:pPr algn="just"/>
            <a:r>
              <a:rPr lang="en-IN" sz="2800" dirty="0">
                <a:latin typeface="Times New Roman" pitchFamily="18" charset="0"/>
                <a:cs typeface="Times New Roman" pitchFamily="18" charset="0"/>
              </a:rPr>
              <a:t>Aims to solve a Real-Life Problem by applying Design Thinking to create an impact for all the stakeholders .</a:t>
            </a:r>
          </a:p>
          <a:p>
            <a:pPr algn="just"/>
            <a:endParaRPr lang="en-US" sz="2800" dirty="0">
              <a:latin typeface="Times New Roman" pitchFamily="18" charset="0"/>
              <a:cs typeface="Times New Roman" pitchFamily="18" charset="0"/>
            </a:endParaRPr>
          </a:p>
          <a:p>
            <a:pPr marL="457200" indent="-457200" algn="just">
              <a:buFont typeface="+mj-lt"/>
              <a:buAutoNum type="arabicPeriod"/>
            </a:pPr>
            <a:endParaRPr lang="en-US" sz="28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 Objectives</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b="1" dirty="0">
                <a:latin typeface="Times New Roman" pitchFamily="18" charset="0"/>
                <a:cs typeface="Times New Roman" pitchFamily="18" charset="0"/>
              </a:rPr>
              <a:t>Bureaucratic: </a:t>
            </a:r>
          </a:p>
          <a:p>
            <a:pPr algn="just"/>
            <a:r>
              <a:rPr lang="en-US" sz="2800" dirty="0">
                <a:latin typeface="Times New Roman" pitchFamily="18" charset="0"/>
                <a:cs typeface="Times New Roman" pitchFamily="18" charset="0"/>
              </a:rPr>
              <a:t>Bureaucratic leaders tend to follow a textbook template as to how a leader should act, and are generally risk averse. </a:t>
            </a:r>
          </a:p>
          <a:p>
            <a:pPr algn="just"/>
            <a:r>
              <a:rPr lang="en-US" sz="2800" dirty="0">
                <a:latin typeface="Times New Roman" pitchFamily="18" charset="0"/>
                <a:cs typeface="Times New Roman" pitchFamily="18" charset="0"/>
              </a:rPr>
              <a:t>Typically found in large, established organizations or highly regulated environments where adherence to strict rules is important.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This leadership style stifles innovation among employees and struggles to respond effectively to change.</a:t>
            </a:r>
          </a:p>
          <a:p>
            <a:pPr algn="just">
              <a:buNone/>
            </a:pPr>
            <a:endParaRPr lang="en-US" sz="2800" b="1"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lnSpcReduction="10000"/>
          </a:bodyPr>
          <a:lstStyle/>
          <a:p>
            <a:pPr>
              <a:buNone/>
            </a:pPr>
            <a:r>
              <a:rPr lang="en-US" sz="2800" b="1" dirty="0" err="1">
                <a:latin typeface="Times New Roman" pitchFamily="18" charset="0"/>
                <a:cs typeface="Times New Roman" pitchFamily="18" charset="0"/>
              </a:rPr>
              <a:t>Affiliative</a:t>
            </a:r>
            <a:r>
              <a:rPr lang="en-US" sz="2800" b="1" dirty="0">
                <a:latin typeface="Times New Roman" pitchFamily="18" charset="0"/>
                <a:cs typeface="Times New Roman" pitchFamily="18" charset="0"/>
              </a:rPr>
              <a:t>: </a:t>
            </a:r>
          </a:p>
          <a:p>
            <a:pPr algn="just"/>
            <a:r>
              <a:rPr lang="en-US" sz="2800" dirty="0" err="1">
                <a:latin typeface="Times New Roman" pitchFamily="18" charset="0"/>
                <a:cs typeface="Times New Roman" pitchFamily="18" charset="0"/>
              </a:rPr>
              <a:t>Affiliative</a:t>
            </a:r>
            <a:r>
              <a:rPr lang="en-US" sz="2800" dirty="0">
                <a:latin typeface="Times New Roman" pitchFamily="18" charset="0"/>
                <a:cs typeface="Times New Roman" pitchFamily="18" charset="0"/>
              </a:rPr>
              <a:t> leaders strive to create emotional bonds with their team members and direct reports.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This style is focused on building trust within the team and fostering a sense of belonging to the organization.</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Particularly effective during times of heightened stress</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Constant praise and nurturing can cause performance issues to be overlooked and unaddressed.</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800" b="1" dirty="0">
                <a:latin typeface="Times New Roman" pitchFamily="18" charset="0"/>
                <a:cs typeface="Times New Roman" pitchFamily="18" charset="0"/>
              </a:rPr>
              <a:t>Democratic, Facilitative, or Participative: </a:t>
            </a:r>
          </a:p>
          <a:p>
            <a:pPr>
              <a:buNone/>
            </a:pPr>
            <a:endParaRPr lang="en-US" sz="2800" b="1"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Places a high value on the knowledge, skills, and diversity of their team. </a:t>
            </a:r>
          </a:p>
          <a:p>
            <a:pPr algn="just"/>
            <a:r>
              <a:rPr lang="en-US" sz="2800" dirty="0">
                <a:latin typeface="Times New Roman" pitchFamily="18" charset="0"/>
                <a:cs typeface="Times New Roman" pitchFamily="18" charset="0"/>
              </a:rPr>
              <a:t>They are consensus-builders and are constantly asking for input from their direct reports and peers.</a:t>
            </a:r>
          </a:p>
          <a:p>
            <a:pPr algn="just"/>
            <a:r>
              <a:rPr lang="en-US" sz="2800" dirty="0">
                <a:latin typeface="Times New Roman" pitchFamily="18" charset="0"/>
                <a:cs typeface="Times New Roman" pitchFamily="18" charset="0"/>
              </a:rPr>
              <a:t>Democratic leaders are excellent listeners, and they develop confidence in their leadership by utilizing the collective wisdom their team has to offer.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b="1" dirty="0">
                <a:latin typeface="Times New Roman" pitchFamily="18" charset="0"/>
                <a:cs typeface="Times New Roman" pitchFamily="18" charset="0"/>
              </a:rPr>
              <a:t>Laissez-Faire or </a:t>
            </a:r>
            <a:r>
              <a:rPr lang="en-US" sz="2800" b="1" dirty="0" err="1">
                <a:latin typeface="Times New Roman" pitchFamily="18" charset="0"/>
                <a:cs typeface="Times New Roman" pitchFamily="18" charset="0"/>
              </a:rPr>
              <a:t>Delegative</a:t>
            </a:r>
            <a:endParaRPr lang="en-US" sz="2800" b="1"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The French term "laissez faire" translated to English is "let them do." In other words, a laissez-faire leader trusts their employees to do what they’re supposed to do and offers minimal interference – and direction.</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The laissez-faire leader is most commonly found in entrepreneurial start-ups, where the founder puts full trust in their team so they may focus on executing the company’s overall strategy.</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buNone/>
            </a:pPr>
            <a:r>
              <a:rPr lang="en-US" sz="2800" b="1" dirty="0">
                <a:latin typeface="Times New Roman" pitchFamily="18" charset="0"/>
                <a:cs typeface="Times New Roman" pitchFamily="18" charset="0"/>
              </a:rPr>
              <a:t>Transactional: </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Transactional leaders are only concerned with the work their employees do. </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Common among sales teams, a transactional leader will often set a sales target and reward the individuals who reach it with a bonus.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Styles</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b="1" dirty="0">
                <a:latin typeface="Times New Roman" pitchFamily="18" charset="0"/>
                <a:cs typeface="Times New Roman" pitchFamily="18" charset="0"/>
              </a:rPr>
              <a:t>Transformational:</a:t>
            </a:r>
          </a:p>
          <a:p>
            <a:pPr algn="just"/>
            <a:r>
              <a:rPr lang="en-US" sz="2800" dirty="0">
                <a:latin typeface="Times New Roman" pitchFamily="18" charset="0"/>
                <a:cs typeface="Times New Roman" pitchFamily="18" charset="0"/>
              </a:rPr>
              <a:t>Focused on continuous improvement. </a:t>
            </a:r>
          </a:p>
          <a:p>
            <a:pPr algn="just"/>
            <a:r>
              <a:rPr lang="en-US" sz="2800" dirty="0">
                <a:latin typeface="Times New Roman" pitchFamily="18" charset="0"/>
                <a:cs typeface="Times New Roman" pitchFamily="18" charset="0"/>
              </a:rPr>
              <a:t>Constantly push their team outside of their comfort zone and implement stretch goals.</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This style is often associated with charismatic leadership, a leadership style rooted in the charm and persuasiveness of the leader.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 </a:t>
            </a: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vs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Managers</a:t>
            </a:r>
          </a:p>
        </p:txBody>
      </p:sp>
      <p:sp>
        <p:nvSpPr>
          <p:cNvPr id="9" name="Content Placeholder 8"/>
          <p:cNvSpPr>
            <a:spLocks noGrp="1"/>
          </p:cNvSpPr>
          <p:nvPr>
            <p:ph idx="1"/>
          </p:nvPr>
        </p:nvSpPr>
        <p:spPr>
          <a:xfrm>
            <a:off x="381000" y="990600"/>
            <a:ext cx="8458200" cy="5257800"/>
          </a:xfrm>
        </p:spPr>
        <p:txBody>
          <a:bodyPr>
            <a:normAutofit fontScale="92500" lnSpcReduction="20000"/>
          </a:bodyPr>
          <a:lstStyle/>
          <a:p>
            <a:pPr marL="514350" indent="-514350" algn="just"/>
            <a:r>
              <a:rPr lang="en-US" sz="2800" dirty="0">
                <a:latin typeface="Times New Roman" pitchFamily="18" charset="0"/>
                <a:cs typeface="Times New Roman" pitchFamily="18" charset="0"/>
              </a:rPr>
              <a:t>Leaders create a vision, managers create goals.</a:t>
            </a:r>
          </a:p>
          <a:p>
            <a:pPr marL="514350" indent="-514350" algn="just"/>
            <a:r>
              <a:rPr lang="en-US" sz="2800" dirty="0">
                <a:latin typeface="Times New Roman" pitchFamily="18" charset="0"/>
                <a:cs typeface="Times New Roman" pitchFamily="18" charset="0"/>
              </a:rPr>
              <a:t>Leaders are change agents, managers maintain the status quo.</a:t>
            </a:r>
          </a:p>
          <a:p>
            <a:pPr marL="514350" indent="-514350" algn="just"/>
            <a:r>
              <a:rPr lang="en-US" sz="2800" dirty="0">
                <a:latin typeface="Times New Roman" pitchFamily="18" charset="0"/>
                <a:cs typeface="Times New Roman" pitchFamily="18" charset="0"/>
              </a:rPr>
              <a:t>Leaders are unique, managers copy.</a:t>
            </a:r>
          </a:p>
          <a:p>
            <a:pPr marL="514350" indent="-514350" algn="just"/>
            <a:r>
              <a:rPr lang="en-US" sz="2800" dirty="0">
                <a:latin typeface="Times New Roman" pitchFamily="18" charset="0"/>
                <a:cs typeface="Times New Roman" pitchFamily="18" charset="0"/>
              </a:rPr>
              <a:t>Leaders take risks, managers control risk </a:t>
            </a:r>
          </a:p>
          <a:p>
            <a:pPr marL="514350" indent="-514350" algn="just"/>
            <a:r>
              <a:rPr lang="en-US" sz="2800" dirty="0">
                <a:latin typeface="Times New Roman" pitchFamily="18" charset="0"/>
                <a:cs typeface="Times New Roman" pitchFamily="18" charset="0"/>
              </a:rPr>
              <a:t>Leaders are in it for the long haul, managers think short-term.</a:t>
            </a:r>
          </a:p>
          <a:p>
            <a:pPr marL="514350" indent="-514350" algn="just"/>
            <a:r>
              <a:rPr lang="en-US" sz="2800" dirty="0">
                <a:latin typeface="Times New Roman" pitchFamily="18" charset="0"/>
                <a:cs typeface="Times New Roman" pitchFamily="18" charset="0"/>
              </a:rPr>
              <a:t>Leaders grow personally, managers rely on existing, proven skills.</a:t>
            </a:r>
          </a:p>
          <a:p>
            <a:pPr marL="514350" indent="-514350" algn="just"/>
            <a:r>
              <a:rPr lang="en-US" sz="2800" dirty="0">
                <a:latin typeface="Times New Roman" pitchFamily="18" charset="0"/>
                <a:cs typeface="Times New Roman" pitchFamily="18" charset="0"/>
              </a:rPr>
              <a:t>Leaders build relationships, managers build systems and processes.</a:t>
            </a:r>
          </a:p>
          <a:p>
            <a:pPr marL="514350" indent="-514350" algn="just"/>
            <a:r>
              <a:rPr lang="en-US" sz="2800" dirty="0">
                <a:latin typeface="Times New Roman" pitchFamily="18" charset="0"/>
                <a:cs typeface="Times New Roman" pitchFamily="18" charset="0"/>
              </a:rPr>
              <a:t>Leaders coach, managers direct.</a:t>
            </a:r>
          </a:p>
          <a:p>
            <a:pPr marL="514350" indent="-514350" algn="just"/>
            <a:r>
              <a:rPr lang="en-US" sz="2800" dirty="0">
                <a:latin typeface="Times New Roman" pitchFamily="18" charset="0"/>
                <a:cs typeface="Times New Roman" pitchFamily="18" charset="0"/>
              </a:rPr>
              <a:t>Leaders create fans, managers have employees.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Leadership</a:t>
            </a:r>
          </a:p>
          <a:p>
            <a:pPr algn="just"/>
            <a:r>
              <a:rPr lang="en-US" sz="2800" dirty="0">
                <a:latin typeface="Times New Roman" pitchFamily="18" charset="0"/>
                <a:cs typeface="Times New Roman" pitchFamily="18" charset="0"/>
              </a:rPr>
              <a:t>Leadership traits and qualities</a:t>
            </a:r>
          </a:p>
          <a:p>
            <a:pPr algn="just"/>
            <a:r>
              <a:rPr lang="en-US" sz="2800" dirty="0">
                <a:latin typeface="Times New Roman" pitchFamily="18" charset="0"/>
                <a:cs typeface="Times New Roman" pitchFamily="18" charset="0"/>
              </a:rPr>
              <a:t>Leadership Styles</a:t>
            </a:r>
          </a:p>
          <a:p>
            <a:pPr algn="just"/>
            <a:r>
              <a:rPr lang="en-US" sz="2800" dirty="0">
                <a:latin typeface="Times New Roman" pitchFamily="18" charset="0"/>
                <a:cs typeface="Times New Roman" pitchFamily="18" charset="0"/>
              </a:rPr>
              <a:t>Leader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Manager</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458200" cy="5105400"/>
          </a:xfrm>
        </p:spPr>
        <p:txBody>
          <a:bodyPr>
            <a:normAutofit/>
          </a:bodyPr>
          <a:lstStyle/>
          <a:p>
            <a:pPr marL="514350" indent="-514350" algn="just">
              <a:spcAft>
                <a:spcPts val="1800"/>
              </a:spcAft>
              <a:buNone/>
            </a:pPr>
            <a:r>
              <a:rPr lang="en-US" sz="2800" dirty="0">
                <a:latin typeface="Times New Roman" pitchFamily="18" charset="0"/>
                <a:cs typeface="Times New Roman" pitchFamily="18" charset="0"/>
              </a:rPr>
              <a:t>Q1. Describe the autocratic leadership style. </a:t>
            </a:r>
          </a:p>
          <a:p>
            <a:pPr marL="514350" indent="-514350" algn="just">
              <a:spcAft>
                <a:spcPts val="1800"/>
              </a:spcAft>
              <a:buNone/>
            </a:pPr>
            <a:r>
              <a:rPr lang="en-US" sz="2800" dirty="0">
                <a:latin typeface="Times New Roman" pitchFamily="18" charset="0"/>
                <a:cs typeface="Times New Roman" pitchFamily="18" charset="0"/>
              </a:rPr>
              <a:t>Q2. Discuss the traits and qualities of  effective leaders.</a:t>
            </a:r>
          </a:p>
          <a:p>
            <a:pPr marL="514350" indent="-514350" algn="just">
              <a:spcAft>
                <a:spcPts val="1800"/>
              </a:spcAft>
              <a:buNone/>
            </a:pPr>
            <a:r>
              <a:rPr lang="en-US" sz="2800" dirty="0">
                <a:latin typeface="Times New Roman" pitchFamily="18" charset="0"/>
                <a:cs typeface="Times New Roman" pitchFamily="18" charset="0"/>
              </a:rPr>
              <a:t>Q3. Describe the transactional leadership style.</a:t>
            </a:r>
          </a:p>
          <a:p>
            <a:pPr marL="514350" indent="-514350" algn="just">
              <a:spcAft>
                <a:spcPts val="1800"/>
              </a:spcAft>
              <a:buNone/>
            </a:pPr>
            <a:r>
              <a:rPr lang="en-US" sz="2800" dirty="0">
                <a:latin typeface="Times New Roman" pitchFamily="18" charset="0"/>
                <a:cs typeface="Times New Roman" pitchFamily="18" charset="0"/>
              </a:rPr>
              <a:t>Q3. Enumerate the differences between leaders and manager. </a:t>
            </a:r>
          </a:p>
          <a:p>
            <a:pPr marL="514350" indent="-514350" algn="just">
              <a:spcAft>
                <a:spcPts val="1800"/>
              </a:spcAft>
              <a:buNone/>
            </a:pPr>
            <a:r>
              <a:rPr lang="en-US" sz="2800" dirty="0">
                <a:latin typeface="Times New Roman" pitchFamily="18" charset="0"/>
                <a:cs typeface="Times New Roman" pitchFamily="18" charset="0"/>
              </a:rPr>
              <a:t>Q4. Explain the participative leadership style.</a:t>
            </a:r>
          </a:p>
          <a:p>
            <a:pPr marL="514350" indent="-514350" algn="just">
              <a:spcAft>
                <a:spcPts val="1800"/>
              </a:spcAft>
              <a:buNone/>
            </a:pPr>
            <a:r>
              <a:rPr lang="en-US" sz="2800" dirty="0">
                <a:latin typeface="Times New Roman" pitchFamily="18" charset="0"/>
                <a:cs typeface="Times New Roman" pitchFamily="18" charset="0"/>
              </a:rPr>
              <a:t>Q5. Describe the leadership.  </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108</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Times New Roman" pitchFamily="18" charset="0"/>
                <a:cs typeface="Times New Roman" pitchFamily="18" charset="0"/>
              </a:rPr>
              <a:t>Daily Quiz</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a:spcBef>
                <a:spcPts val="0"/>
              </a:spcBef>
              <a:defRPr/>
            </a:pPr>
            <a:r>
              <a:rPr lang="en-US" b="1" dirty="0">
                <a:solidFill>
                  <a:schemeClr val="tx1"/>
                </a:solidFill>
                <a:latin typeface="Times New Roman" pitchFamily="18" charset="0"/>
                <a:cs typeface="Times New Roman" pitchFamily="18" charset="0"/>
              </a:rPr>
              <a:t>Personas of Leaders &amp; Managers Connecting Leaders-Managers with 13 Musical Notes</a:t>
            </a:r>
          </a:p>
        </p:txBody>
      </p:sp>
      <p:sp>
        <p:nvSpPr>
          <p:cNvPr id="12" name="Subtitle 2"/>
          <p:cNvSpPr txBox="1">
            <a:spLocks/>
          </p:cNvSpPr>
          <p:nvPr/>
        </p:nvSpPr>
        <p:spPr>
          <a:xfrm>
            <a:off x="2057400" y="1432102"/>
            <a:ext cx="533400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5</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334000"/>
          </a:xfrm>
        </p:spPr>
        <p:txBody>
          <a:bodyPr>
            <a:noAutofit/>
          </a:bodyPr>
          <a:lstStyle/>
          <a:p>
            <a:pPr marL="0" indent="0" algn="just" fontAlgn="t">
              <a:buNone/>
            </a:pPr>
            <a:r>
              <a:rPr lang="en-US" sz="2800" dirty="0">
                <a:latin typeface="Times New Roman" pitchFamily="18" charset="0"/>
                <a:cs typeface="Times New Roman" pitchFamily="18" charset="0"/>
              </a:rPr>
              <a:t>After completion of this course, students will be able to-</a:t>
            </a:r>
            <a:endParaRPr lang="en-IN" sz="2800" dirty="0">
              <a:latin typeface="Times New Roman" pitchFamily="18" charset="0"/>
              <a:cs typeface="Times New Roman" pitchFamily="18" charset="0"/>
            </a:endParaRPr>
          </a:p>
          <a:p>
            <a:pPr algn="just">
              <a:spcAft>
                <a:spcPts val="600"/>
              </a:spcAft>
              <a:buNone/>
            </a:pPr>
            <a:r>
              <a:rPr lang="en-US" sz="2800" b="1" dirty="0">
                <a:latin typeface="Times New Roman" pitchFamily="18" charset="0"/>
                <a:cs typeface="Times New Roman" pitchFamily="18" charset="0"/>
              </a:rPr>
              <a:t>CO1</a:t>
            </a:r>
            <a:r>
              <a:rPr lang="en-US" sz="2800" dirty="0">
                <a:latin typeface="Times New Roman" pitchFamily="18" charset="0"/>
                <a:cs typeface="Times New Roman" pitchFamily="18" charset="0"/>
              </a:rPr>
              <a:t>: </a:t>
            </a:r>
            <a:r>
              <a:rPr lang="en-IN" sz="2800" dirty="0">
                <a:latin typeface="Times New Roman" pitchFamily="18" charset="0"/>
                <a:cs typeface="Times New Roman" pitchFamily="18" charset="0"/>
              </a:rPr>
              <a:t>Learn sophisticated design tools to sharpen their problem- solving skills. </a:t>
            </a:r>
          </a:p>
          <a:p>
            <a:pPr algn="just">
              <a:spcAft>
                <a:spcPts val="600"/>
              </a:spcAft>
              <a:buNone/>
            </a:pPr>
            <a:r>
              <a:rPr lang="en-IN" sz="2800" b="1" dirty="0">
                <a:latin typeface="Times New Roman" pitchFamily="18" charset="0"/>
                <a:cs typeface="Times New Roman" pitchFamily="18" charset="0"/>
              </a:rPr>
              <a:t>CO2</a:t>
            </a:r>
            <a:r>
              <a:rPr lang="en-IN" sz="2800" dirty="0">
                <a:latin typeface="Times New Roman" pitchFamily="18" charset="0"/>
                <a:cs typeface="Times New Roman" pitchFamily="18" charset="0"/>
              </a:rPr>
              <a:t>: Generate innovate ideas using design thinking tools and converge to feasible idea for breakthrough solution. </a:t>
            </a:r>
          </a:p>
          <a:p>
            <a:pPr algn="just">
              <a:spcAft>
                <a:spcPts val="600"/>
              </a:spcAft>
              <a:buNone/>
            </a:pPr>
            <a:r>
              <a:rPr lang="en-US" sz="2800" b="1" dirty="0">
                <a:latin typeface="Times New Roman" pitchFamily="18" charset="0"/>
                <a:cs typeface="Times New Roman" pitchFamily="18" charset="0"/>
              </a:rPr>
              <a:t>CO3</a:t>
            </a:r>
            <a:r>
              <a:rPr lang="en-US" sz="2800" dirty="0">
                <a:latin typeface="Times New Roman" pitchFamily="18" charset="0"/>
                <a:cs typeface="Times New Roman" pitchFamily="18" charset="0"/>
              </a:rPr>
              <a:t>: </a:t>
            </a:r>
            <a:r>
              <a:rPr lang="en-IN" sz="2800" dirty="0">
                <a:latin typeface="Times New Roman" pitchFamily="18" charset="0"/>
                <a:cs typeface="Times New Roman" pitchFamily="18" charset="0"/>
              </a:rPr>
              <a:t>Implement storytelling for persuasive articulation </a:t>
            </a:r>
          </a:p>
          <a:p>
            <a:pPr algn="just">
              <a:spcAft>
                <a:spcPts val="600"/>
              </a:spcAft>
              <a:buNone/>
            </a:pPr>
            <a:r>
              <a:rPr lang="en-IN" sz="2800" b="1" dirty="0">
                <a:latin typeface="Times New Roman" pitchFamily="18" charset="0"/>
                <a:cs typeface="Times New Roman" pitchFamily="18" charset="0"/>
              </a:rPr>
              <a:t>CO4</a:t>
            </a:r>
            <a:r>
              <a:rPr lang="en-IN" sz="2800" dirty="0">
                <a:latin typeface="Times New Roman" pitchFamily="18" charset="0"/>
                <a:cs typeface="Times New Roman" pitchFamily="18" charset="0"/>
              </a:rPr>
              <a:t>: Understanding the nature of leadership empowerment </a:t>
            </a:r>
          </a:p>
          <a:p>
            <a:pPr algn="just">
              <a:spcAft>
                <a:spcPts val="600"/>
              </a:spcAft>
              <a:buNone/>
            </a:pPr>
            <a:r>
              <a:rPr lang="en-IN" sz="2800" b="1" dirty="0">
                <a:latin typeface="Times New Roman" pitchFamily="18" charset="0"/>
                <a:cs typeface="Times New Roman" pitchFamily="18" charset="0"/>
              </a:rPr>
              <a:t>CO5</a:t>
            </a:r>
            <a:r>
              <a:rPr lang="en-IN" sz="2800" dirty="0">
                <a:latin typeface="Times New Roman" pitchFamily="18" charset="0"/>
                <a:cs typeface="Times New Roman" pitchFamily="18" charset="0"/>
              </a:rPr>
              <a:t>: Understand the role of a human being in ensuring harmony in society and nature. </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81000" y="2346960"/>
          <a:ext cx="8458200" cy="1082040"/>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the persona of a leader.</a:t>
            </a:r>
          </a:p>
          <a:p>
            <a:pPr algn="just"/>
            <a:r>
              <a:rPr lang="en-US" sz="2800" dirty="0">
                <a:latin typeface="Times New Roman" panose="02020603050405020304" pitchFamily="18" charset="0"/>
                <a:cs typeface="Times New Roman" panose="02020603050405020304" pitchFamily="18" charset="0"/>
              </a:rPr>
              <a:t>Creating connect between 13 musical notes and leadership. </a:t>
            </a:r>
          </a:p>
          <a:p>
            <a:pPr algn="just">
              <a:buNone/>
            </a:pPr>
            <a:endParaRPr lang="en-US" sz="2800" b="1"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a:t>
            </a:r>
          </a:p>
          <a:p>
            <a:pPr algn="just"/>
            <a:r>
              <a:rPr lang="en-US" sz="2800" dirty="0">
                <a:latin typeface="Times New Roman" panose="02020603050405020304" pitchFamily="18" charset="0"/>
                <a:cs typeface="Times New Roman" panose="02020603050405020304" pitchFamily="18" charset="0"/>
              </a:rPr>
              <a:t>Ability to create and analyze leader’s persona for effectively attaining the goals with teams.</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Leadership</a:t>
            </a:r>
          </a:p>
          <a:p>
            <a:pPr algn="just"/>
            <a:r>
              <a:rPr lang="en-US" sz="2800" dirty="0">
                <a:latin typeface="Times New Roman" pitchFamily="18" charset="0"/>
                <a:cs typeface="Times New Roman" pitchFamily="18" charset="0"/>
              </a:rPr>
              <a:t>Leadership traits and qualities</a:t>
            </a:r>
          </a:p>
          <a:p>
            <a:pPr algn="just"/>
            <a:r>
              <a:rPr lang="en-US" sz="2800" dirty="0">
                <a:latin typeface="Times New Roman" pitchFamily="18" charset="0"/>
                <a:cs typeface="Times New Roman" pitchFamily="18" charset="0"/>
              </a:rPr>
              <a:t>Leadership Styles</a:t>
            </a:r>
          </a:p>
          <a:p>
            <a:pPr algn="just"/>
            <a:r>
              <a:rPr lang="en-US" sz="2800" dirty="0">
                <a:latin typeface="Times New Roman" pitchFamily="18" charset="0"/>
                <a:cs typeface="Times New Roman" pitchFamily="18" charset="0"/>
              </a:rPr>
              <a:t>Leader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Manager</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Persona of Leader</a:t>
            </a:r>
          </a:p>
        </p:txBody>
      </p:sp>
      <p:pic>
        <p:nvPicPr>
          <p:cNvPr id="5122" name="Picture 2" descr="C:\Users\lab1pc62\Desktop\Leadership-personas-enabling-digital-transformation-Source-Viaene-S-What-Digital.png"/>
          <p:cNvPicPr>
            <a:picLocks noGrp="1" noChangeAspect="1" noChangeArrowheads="1"/>
          </p:cNvPicPr>
          <p:nvPr>
            <p:ph idx="1"/>
          </p:nvPr>
        </p:nvPicPr>
        <p:blipFill>
          <a:blip r:embed="rId2"/>
          <a:srcRect/>
          <a:stretch>
            <a:fillRect/>
          </a:stretch>
        </p:blipFill>
        <p:spPr bwMode="auto">
          <a:xfrm>
            <a:off x="533400" y="1293653"/>
            <a:ext cx="7944953" cy="4192747"/>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Persona of Leader</a:t>
            </a:r>
          </a:p>
        </p:txBody>
      </p:sp>
      <p:pic>
        <p:nvPicPr>
          <p:cNvPr id="4098" name="Picture 2" descr="C:\Users\lab1pc62\Desktop\image00-1.png"/>
          <p:cNvPicPr>
            <a:picLocks noGrp="1" noChangeAspect="1" noChangeArrowheads="1"/>
          </p:cNvPicPr>
          <p:nvPr>
            <p:ph idx="1"/>
          </p:nvPr>
        </p:nvPicPr>
        <p:blipFill>
          <a:blip r:embed="rId2"/>
          <a:srcRect/>
          <a:stretch>
            <a:fillRect/>
          </a:stretch>
        </p:blipFill>
        <p:spPr bwMode="auto">
          <a:xfrm>
            <a:off x="152400" y="838200"/>
            <a:ext cx="8763000" cy="55626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13</a:t>
            </a:r>
            <a:r>
              <a:rPr kumimoji="0" lang="en-US" sz="3200" b="1" i="0" u="none" strike="noStrike" kern="1200" cap="none" spc="0" normalizeH="0" noProof="0" dirty="0">
                <a:ln>
                  <a:noFill/>
                </a:ln>
                <a:solidFill>
                  <a:schemeClr val="tx1"/>
                </a:solidFill>
                <a:effectLst/>
                <a:uLnTx/>
                <a:uFillTx/>
                <a:latin typeface="Times New Roman" pitchFamily="18" charset="0"/>
                <a:cs typeface="Times New Roman" pitchFamily="18" charset="0"/>
              </a:rPr>
              <a:t> Musical Notes with Leadership: SEPIA</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3"/>
          <p:cNvGrpSpPr>
            <a:grpSpLocks noGrp="1"/>
          </p:cNvGrpSpPr>
          <p:nvPr/>
        </p:nvGrpSpPr>
        <p:grpSpPr>
          <a:xfrm>
            <a:off x="228600" y="990600"/>
            <a:ext cx="8763000" cy="5105400"/>
            <a:chOff x="914476" y="995832"/>
            <a:chExt cx="7372984" cy="3557270"/>
          </a:xfrm>
        </p:grpSpPr>
        <p:sp>
          <p:nvSpPr>
            <p:cNvPr id="9" name="object 4"/>
            <p:cNvSpPr/>
            <p:nvPr/>
          </p:nvSpPr>
          <p:spPr>
            <a:xfrm>
              <a:off x="914476" y="995832"/>
              <a:ext cx="1460500" cy="3557142"/>
            </a:xfrm>
            <a:prstGeom prst="rect">
              <a:avLst/>
            </a:prstGeom>
            <a:blipFill>
              <a:blip r:embed="rId2" cstate="print"/>
              <a:stretch>
                <a:fillRect/>
              </a:stretch>
            </a:blipFill>
          </p:spPr>
          <p:txBody>
            <a:bodyPr wrap="square" lIns="0" tIns="0" rIns="0" bIns="0" rtlCol="0"/>
            <a:lstStyle/>
            <a:p>
              <a:endParaRPr sz="2400"/>
            </a:p>
          </p:txBody>
        </p:sp>
        <p:sp>
          <p:nvSpPr>
            <p:cNvPr id="10" name="object 5"/>
            <p:cNvSpPr/>
            <p:nvPr/>
          </p:nvSpPr>
          <p:spPr>
            <a:xfrm>
              <a:off x="2416301" y="995832"/>
              <a:ext cx="1470914" cy="3557142"/>
            </a:xfrm>
            <a:prstGeom prst="rect">
              <a:avLst/>
            </a:prstGeom>
            <a:blipFill>
              <a:blip r:embed="rId3" cstate="print"/>
              <a:stretch>
                <a:fillRect/>
              </a:stretch>
            </a:blipFill>
          </p:spPr>
          <p:txBody>
            <a:bodyPr wrap="square" lIns="0" tIns="0" rIns="0" bIns="0" rtlCol="0"/>
            <a:lstStyle/>
            <a:p>
              <a:endParaRPr sz="2400"/>
            </a:p>
          </p:txBody>
        </p:sp>
        <p:sp>
          <p:nvSpPr>
            <p:cNvPr id="11" name="object 6"/>
            <p:cNvSpPr/>
            <p:nvPr/>
          </p:nvSpPr>
          <p:spPr>
            <a:xfrm>
              <a:off x="3928617" y="995832"/>
              <a:ext cx="1419860" cy="3557142"/>
            </a:xfrm>
            <a:prstGeom prst="rect">
              <a:avLst/>
            </a:prstGeom>
            <a:blipFill>
              <a:blip r:embed="rId4" cstate="print"/>
              <a:stretch>
                <a:fillRect/>
              </a:stretch>
            </a:blipFill>
          </p:spPr>
          <p:txBody>
            <a:bodyPr wrap="square" lIns="0" tIns="0" rIns="0" bIns="0" rtlCol="0"/>
            <a:lstStyle/>
            <a:p>
              <a:endParaRPr sz="2400"/>
            </a:p>
          </p:txBody>
        </p:sp>
        <p:sp>
          <p:nvSpPr>
            <p:cNvPr id="12" name="object 7"/>
            <p:cNvSpPr/>
            <p:nvPr/>
          </p:nvSpPr>
          <p:spPr>
            <a:xfrm>
              <a:off x="5389880" y="1021232"/>
              <a:ext cx="1446022" cy="3531742"/>
            </a:xfrm>
            <a:prstGeom prst="rect">
              <a:avLst/>
            </a:prstGeom>
            <a:blipFill>
              <a:blip r:embed="rId5" cstate="print"/>
              <a:stretch>
                <a:fillRect/>
              </a:stretch>
            </a:blipFill>
          </p:spPr>
          <p:txBody>
            <a:bodyPr wrap="square" lIns="0" tIns="0" rIns="0" bIns="0" rtlCol="0"/>
            <a:lstStyle/>
            <a:p>
              <a:endParaRPr sz="2400"/>
            </a:p>
          </p:txBody>
        </p:sp>
        <p:sp>
          <p:nvSpPr>
            <p:cNvPr id="13" name="object 8"/>
            <p:cNvSpPr/>
            <p:nvPr/>
          </p:nvSpPr>
          <p:spPr>
            <a:xfrm>
              <a:off x="6877304" y="1021232"/>
              <a:ext cx="1409573" cy="3531742"/>
            </a:xfrm>
            <a:prstGeom prst="rect">
              <a:avLst/>
            </a:prstGeom>
            <a:blipFill>
              <a:blip r:embed="rId6" cstate="print"/>
              <a:stretch>
                <a:fillRect/>
              </a:stretch>
            </a:blipFill>
          </p:spPr>
          <p:txBody>
            <a:bodyPr wrap="square" lIns="0" tIns="0" rIns="0" bIns="0" rtlCol="0"/>
            <a:lstStyle/>
            <a:p>
              <a:endParaRPr sz="2400"/>
            </a:p>
          </p:txBody>
        </p:sp>
      </p:gr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Developing the skills</a:t>
            </a:r>
          </a:p>
          <a:p>
            <a:pPr algn="just"/>
            <a:r>
              <a:rPr lang="en-US" sz="2800" dirty="0">
                <a:latin typeface="Times New Roman" pitchFamily="18" charset="0"/>
                <a:cs typeface="Times New Roman" pitchFamily="18" charset="0"/>
              </a:rPr>
              <a:t>Identifying expertise</a:t>
            </a:r>
          </a:p>
          <a:p>
            <a:pPr algn="just"/>
            <a:r>
              <a:rPr lang="en-US" sz="2800" dirty="0">
                <a:latin typeface="Times New Roman" pitchFamily="18" charset="0"/>
                <a:cs typeface="Times New Roman" pitchFamily="18" charset="0"/>
              </a:rPr>
              <a:t>Creating and analyzing perspective</a:t>
            </a:r>
          </a:p>
          <a:p>
            <a:pPr algn="just"/>
            <a:r>
              <a:rPr lang="en-US" sz="2800" dirty="0">
                <a:latin typeface="Times New Roman" pitchFamily="18" charset="0"/>
                <a:cs typeface="Times New Roman" pitchFamily="18" charset="0"/>
              </a:rPr>
              <a:t>Generating the idea</a:t>
            </a:r>
          </a:p>
          <a:p>
            <a:pPr algn="just"/>
            <a:r>
              <a:rPr lang="en-US" sz="2800" dirty="0">
                <a:latin typeface="Times New Roman" pitchFamily="18" charset="0"/>
                <a:cs typeface="Times New Roman" pitchFamily="18" charset="0"/>
              </a:rPr>
              <a:t>Aligning the thoughts</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solidFill>
                  <a:schemeClr val="tx1"/>
                </a:solidFill>
                <a:latin typeface="Times New Roman" pitchFamily="18" charset="0"/>
                <a:cs typeface="Times New Roman" pitchFamily="18" charset="0"/>
              </a:rPr>
              <a:t>SEPIA: Leadership Connect</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Five Frictional</a:t>
            </a:r>
            <a:r>
              <a:rPr kumimoji="0" lang="en-US" sz="3400" b="1" i="0" u="none" strike="noStrike" kern="1200" cap="none" spc="0" normalizeH="0" noProof="0" dirty="0">
                <a:ln>
                  <a:noFill/>
                </a:ln>
                <a:solidFill>
                  <a:schemeClr val="tx1"/>
                </a:solidFill>
                <a:effectLst/>
                <a:uLnTx/>
                <a:uFillTx/>
                <a:latin typeface="Times New Roman" pitchFamily="18" charset="0"/>
                <a:cs typeface="Times New Roman" pitchFamily="18" charset="0"/>
              </a:rPr>
              <a:t> Forces</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pSp>
        <p:nvGrpSpPr>
          <p:cNvPr id="8" name="object 4"/>
          <p:cNvGrpSpPr>
            <a:grpSpLocks noGrp="1"/>
          </p:cNvGrpSpPr>
          <p:nvPr/>
        </p:nvGrpSpPr>
        <p:grpSpPr>
          <a:xfrm>
            <a:off x="228600" y="990600"/>
            <a:ext cx="8686800" cy="5105400"/>
            <a:chOff x="658964" y="1179702"/>
            <a:chExt cx="7787640" cy="3221355"/>
          </a:xfrm>
        </p:grpSpPr>
        <p:sp>
          <p:nvSpPr>
            <p:cNvPr id="9" name="object 5"/>
            <p:cNvSpPr/>
            <p:nvPr/>
          </p:nvSpPr>
          <p:spPr>
            <a:xfrm>
              <a:off x="833921" y="3464770"/>
              <a:ext cx="24390" cy="22819"/>
            </a:xfrm>
            <a:prstGeom prst="rect">
              <a:avLst/>
            </a:prstGeom>
            <a:blipFill>
              <a:blip r:embed="rId2" cstate="print"/>
              <a:stretch>
                <a:fillRect/>
              </a:stretch>
            </a:blipFill>
          </p:spPr>
          <p:txBody>
            <a:bodyPr wrap="square" lIns="0" tIns="0" rIns="0" bIns="0" rtlCol="0"/>
            <a:lstStyle/>
            <a:p>
              <a:endParaRPr sz="2400"/>
            </a:p>
          </p:txBody>
        </p:sp>
        <p:sp>
          <p:nvSpPr>
            <p:cNvPr id="10" name="object 6"/>
            <p:cNvSpPr/>
            <p:nvPr/>
          </p:nvSpPr>
          <p:spPr>
            <a:xfrm>
              <a:off x="658964" y="1179702"/>
              <a:ext cx="7787170" cy="3220847"/>
            </a:xfrm>
            <a:prstGeom prst="rect">
              <a:avLst/>
            </a:prstGeom>
            <a:blipFill>
              <a:blip r:embed="rId3" cstate="print"/>
              <a:stretch>
                <a:fillRect/>
              </a:stretch>
            </a:blipFill>
          </p:spPr>
          <p:txBody>
            <a:bodyPr wrap="square" lIns="0" tIns="0" rIns="0" bIns="0" rtlCol="0"/>
            <a:lstStyle/>
            <a:p>
              <a:endParaRPr sz="2400"/>
            </a:p>
          </p:txBody>
        </p:sp>
      </p:gr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Eradicating doubts</a:t>
            </a:r>
          </a:p>
          <a:p>
            <a:pPr algn="just"/>
            <a:r>
              <a:rPr lang="en-US" sz="2800" dirty="0">
                <a:latin typeface="Times New Roman" pitchFamily="18" charset="0"/>
                <a:cs typeface="Times New Roman" pitchFamily="18" charset="0"/>
              </a:rPr>
              <a:t>Resolving the conflicts</a:t>
            </a:r>
          </a:p>
          <a:p>
            <a:pPr algn="just"/>
            <a:r>
              <a:rPr lang="en-US" sz="2800" dirty="0">
                <a:latin typeface="Times New Roman" pitchFamily="18" charset="0"/>
                <a:cs typeface="Times New Roman" pitchFamily="18" charset="0"/>
              </a:rPr>
              <a:t>Controlling the anger</a:t>
            </a:r>
          </a:p>
          <a:p>
            <a:pPr algn="just"/>
            <a:r>
              <a:rPr lang="en-US" sz="2800" dirty="0">
                <a:latin typeface="Times New Roman" pitchFamily="18" charset="0"/>
                <a:cs typeface="Times New Roman" pitchFamily="18" charset="0"/>
              </a:rPr>
              <a:t>Removing fear of failure</a:t>
            </a:r>
          </a:p>
          <a:p>
            <a:pPr algn="just"/>
            <a:r>
              <a:rPr lang="en-US" sz="2800" dirty="0">
                <a:latin typeface="Times New Roman" pitchFamily="18" charset="0"/>
                <a:cs typeface="Times New Roman" pitchFamily="18" charset="0"/>
              </a:rPr>
              <a:t>Handling Egos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DCAFE: </a:t>
            </a:r>
            <a:r>
              <a:rPr lang="en-US" sz="3200" b="1" dirty="0">
                <a:solidFill>
                  <a:schemeClr val="tx1"/>
                </a:solidFill>
                <a:latin typeface="Times New Roman" pitchFamily="18" charset="0"/>
                <a:cs typeface="Times New Roman" pitchFamily="18" charset="0"/>
              </a:rPr>
              <a:t>Leadership Connect</a:t>
            </a:r>
            <a:r>
              <a:rPr kumimoji="0" lang="en-US" sz="3400" b="1" i="0" u="none" strike="noStrike" kern="1200" cap="none" spc="0" normalizeH="0" noProof="0" dirty="0">
                <a:ln>
                  <a:noFill/>
                </a:ln>
                <a:solidFill>
                  <a:schemeClr val="tx1"/>
                </a:solidFill>
                <a:effectLst/>
                <a:uLnTx/>
                <a:uFillTx/>
                <a:latin typeface="Times New Roman" pitchFamily="18" charset="0"/>
                <a:cs typeface="Times New Roman" pitchFamily="18" charset="0"/>
              </a:rPr>
              <a:t> </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object 5"/>
          <p:cNvSpPr/>
          <p:nvPr/>
        </p:nvSpPr>
        <p:spPr>
          <a:xfrm>
            <a:off x="1111895" y="4619694"/>
            <a:ext cx="32520" cy="30425"/>
          </a:xfrm>
          <a:prstGeom prst="rect">
            <a:avLst/>
          </a:prstGeom>
          <a:blipFill>
            <a:blip r:embed="rId2"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119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VAL: Capacity Levers</a:t>
            </a:r>
          </a:p>
        </p:txBody>
      </p:sp>
      <p:sp>
        <p:nvSpPr>
          <p:cNvPr id="8" name="object 4"/>
          <p:cNvSpPr>
            <a:spLocks noGrp="1"/>
          </p:cNvSpPr>
          <p:nvPr>
            <p:ph idx="1"/>
          </p:nvPr>
        </p:nvSpPr>
        <p:spPr>
          <a:xfrm>
            <a:off x="228600" y="990600"/>
            <a:ext cx="8686800" cy="5105400"/>
          </a:xfrm>
          <a:prstGeom prst="rect">
            <a:avLst/>
          </a:prstGeom>
          <a:blipFill>
            <a:blip r:embed="rId2" cstate="print"/>
            <a:stretch>
              <a:fillRect/>
            </a:stretch>
          </a:blipFill>
        </p:spPr>
        <p:txBody>
          <a:bodyPr wrap="square" lIns="0" tIns="0" rIns="0" bIns="0" rtlCol="0"/>
          <a:lstStyle/>
          <a:p>
            <a:endParaRPr lang="en-US"/>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42553167"/>
              </p:ext>
            </p:extLst>
          </p:nvPr>
        </p:nvGraphicFramePr>
        <p:xfrm>
          <a:off x="685800" y="1515412"/>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969619394"/>
              </p:ext>
            </p:extLst>
          </p:nvPr>
        </p:nvGraphicFramePr>
        <p:xfrm>
          <a:off x="685800" y="2086912"/>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029903697"/>
              </p:ext>
            </p:extLst>
          </p:nvPr>
        </p:nvGraphicFramePr>
        <p:xfrm>
          <a:off x="685800" y="2668873"/>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40698127"/>
              </p:ext>
            </p:extLst>
          </p:nvPr>
        </p:nvGraphicFramePr>
        <p:xfrm>
          <a:off x="685800" y="3240373"/>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877883281"/>
              </p:ext>
            </p:extLst>
          </p:nvPr>
        </p:nvGraphicFramePr>
        <p:xfrm>
          <a:off x="685800" y="3811873"/>
          <a:ext cx="8077200"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225759243"/>
              </p:ext>
            </p:extLst>
          </p:nvPr>
        </p:nvGraphicFramePr>
        <p:xfrm>
          <a:off x="685800" y="4372912"/>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15" name="Picture 1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Identifying vulnerability and comfort zones</a:t>
            </a:r>
          </a:p>
          <a:p>
            <a:pPr algn="just"/>
            <a:r>
              <a:rPr lang="en-US" sz="2800" dirty="0">
                <a:latin typeface="Times New Roman" pitchFamily="18" charset="0"/>
                <a:cs typeface="Times New Roman" pitchFamily="18" charset="0"/>
              </a:rPr>
              <a:t>Appreciation of good and new</a:t>
            </a:r>
          </a:p>
          <a:p>
            <a:pPr algn="just"/>
            <a:r>
              <a:rPr lang="en-US" sz="2800" dirty="0">
                <a:latin typeface="Times New Roman" pitchFamily="18" charset="0"/>
                <a:cs typeface="Times New Roman" pitchFamily="18" charset="0"/>
              </a:rPr>
              <a:t>Eradicating limiting beliefs</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b="1" dirty="0">
                <a:solidFill>
                  <a:schemeClr val="tx1"/>
                </a:solidFill>
                <a:latin typeface="Times New Roman" pitchFamily="18" charset="0"/>
                <a:cs typeface="Times New Roman" pitchFamily="18" charset="0"/>
              </a:rPr>
              <a:t>VAL: </a:t>
            </a:r>
            <a:r>
              <a:rPr lang="en-US" sz="3600" b="1" dirty="0">
                <a:solidFill>
                  <a:schemeClr val="tx1"/>
                </a:solidFill>
                <a:latin typeface="Times New Roman" pitchFamily="18" charset="0"/>
                <a:cs typeface="Times New Roman" pitchFamily="18" charset="0"/>
              </a:rPr>
              <a:t>Leadership Connect</a:t>
            </a:r>
            <a:r>
              <a:rPr lang="en-US" sz="4000" b="1" dirty="0">
                <a:solidFill>
                  <a:schemeClr val="tx1"/>
                </a:solidFill>
                <a:latin typeface="Times New Roman" pitchFamily="18" charset="0"/>
                <a:cs typeface="Times New Roman" pitchFamily="18" charset="0"/>
              </a:rPr>
              <a:t>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Persona of Leader</a:t>
            </a:r>
          </a:p>
          <a:p>
            <a:pPr algn="just"/>
            <a:r>
              <a:rPr lang="en-US" sz="2800" dirty="0">
                <a:latin typeface="Times New Roman" pitchFamily="18" charset="0"/>
                <a:cs typeface="Times New Roman" pitchFamily="18" charset="0"/>
              </a:rPr>
              <a:t>Connecting 13 musical notes with leadership</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200"/>
              </a:spcAft>
              <a:buNone/>
            </a:pPr>
            <a:r>
              <a:rPr lang="en-US" sz="2800" dirty="0">
                <a:latin typeface="Times New Roman" pitchFamily="18" charset="0"/>
                <a:cs typeface="Times New Roman" pitchFamily="18" charset="0"/>
              </a:rPr>
              <a:t>Q1. Discuss the connection between VAL and leadership.</a:t>
            </a:r>
          </a:p>
          <a:p>
            <a:pPr marL="514350" indent="-514350" algn="just">
              <a:spcAft>
                <a:spcPts val="1200"/>
              </a:spcAft>
              <a:buNone/>
            </a:pPr>
            <a:r>
              <a:rPr lang="en-US" sz="2800" dirty="0">
                <a:latin typeface="Times New Roman" pitchFamily="18" charset="0"/>
                <a:cs typeface="Times New Roman" pitchFamily="18" charset="0"/>
              </a:rPr>
              <a:t>Q2. Explain the rationale behind the SEPIA with Leadership framework.</a:t>
            </a:r>
          </a:p>
          <a:p>
            <a:pPr marL="514350" indent="-514350" algn="just">
              <a:spcAft>
                <a:spcPts val="1200"/>
              </a:spcAft>
              <a:buNone/>
            </a:pPr>
            <a:r>
              <a:rPr lang="en-US" sz="2800" dirty="0">
                <a:latin typeface="Times New Roman" pitchFamily="18" charset="0"/>
                <a:cs typeface="Times New Roman" pitchFamily="18" charset="0"/>
              </a:rPr>
              <a:t>Q3. Describe the connect between 5 frictional forces and leadership.</a:t>
            </a:r>
          </a:p>
          <a:p>
            <a:pPr marL="514350" indent="-514350" algn="just">
              <a:spcAft>
                <a:spcPts val="1200"/>
              </a:spcAft>
              <a:buNone/>
            </a:pPr>
            <a:r>
              <a:rPr lang="en-US" sz="2800" dirty="0">
                <a:latin typeface="Times New Roman" pitchFamily="18" charset="0"/>
                <a:cs typeface="Times New Roman" pitchFamily="18" charset="0"/>
              </a:rPr>
              <a:t>Q4. Describe the persona of a leader.  </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122</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Times New Roman" pitchFamily="18" charset="0"/>
                <a:cs typeface="Times New Roman" pitchFamily="18" charset="0"/>
              </a:rPr>
              <a:t>Daily Quiz</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71800"/>
            <a:ext cx="746760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r>
              <a:rPr lang="en-US" b="1" dirty="0">
                <a:solidFill>
                  <a:schemeClr val="tx1"/>
                </a:solidFill>
                <a:latin typeface="Times New Roman" pitchFamily="18" charset="0"/>
                <a:cs typeface="Times New Roman" pitchFamily="18" charset="0"/>
              </a:rPr>
              <a:t>LSM (Leadership Situational Model) </a:t>
            </a:r>
          </a:p>
          <a:p>
            <a:r>
              <a:rPr lang="en-US" b="1" dirty="0">
                <a:solidFill>
                  <a:schemeClr val="tx1"/>
                </a:solidFill>
                <a:latin typeface="Times New Roman" pitchFamily="18" charset="0"/>
                <a:cs typeface="Times New Roman" pitchFamily="18" charset="0"/>
              </a:rPr>
              <a:t>Team Building Models: </a:t>
            </a:r>
            <a:r>
              <a:rPr lang="en-US" b="1" dirty="0" err="1">
                <a:solidFill>
                  <a:schemeClr val="tx1"/>
                </a:solidFill>
                <a:latin typeface="Times New Roman" pitchFamily="18" charset="0"/>
                <a:cs typeface="Times New Roman" pitchFamily="18" charset="0"/>
              </a:rPr>
              <a:t>Tuckman's</a:t>
            </a:r>
            <a:r>
              <a:rPr lang="en-US" b="1" dirty="0">
                <a:solidFill>
                  <a:schemeClr val="tx1"/>
                </a:solidFill>
                <a:latin typeface="Times New Roman" pitchFamily="18" charset="0"/>
                <a:cs typeface="Times New Roman" pitchFamily="18" charset="0"/>
              </a:rPr>
              <a:t> and </a:t>
            </a:r>
            <a:r>
              <a:rPr lang="en-US" b="1" dirty="0" err="1">
                <a:solidFill>
                  <a:schemeClr val="tx1"/>
                </a:solidFill>
                <a:latin typeface="Times New Roman" pitchFamily="18" charset="0"/>
                <a:cs typeface="Times New Roman" pitchFamily="18" charset="0"/>
              </a:rPr>
              <a:t>Belbin's</a:t>
            </a:r>
            <a:r>
              <a:rPr lang="en-US" b="1" dirty="0">
                <a:solidFill>
                  <a:schemeClr val="tx1"/>
                </a:solidFill>
                <a:latin typeface="Times New Roman" pitchFamily="18" charset="0"/>
                <a:cs typeface="Times New Roman" pitchFamily="18" charset="0"/>
              </a:rPr>
              <a:t>. Importance of Spatial elements for innovation</a:t>
            </a:r>
          </a:p>
          <a:p>
            <a:endParaRPr lang="en-US"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6</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447800"/>
        </p:xfrm>
        <a:graphic>
          <a:graphicData uri="http://schemas.openxmlformats.org/drawingml/2006/table">
            <a:tbl>
              <a:tblPr/>
              <a:tblGrid>
                <a:gridCol w="6439710">
                  <a:extLst>
                    <a:ext uri="{9D8B030D-6E8A-4147-A177-3AD203B41FA5}">
                      <a16:colId xmlns:a16="http://schemas.microsoft.com/office/drawing/2014/main" val="20000"/>
                    </a:ext>
                  </a:extLst>
                </a:gridCol>
                <a:gridCol w="1002964">
                  <a:extLst>
                    <a:ext uri="{9D8B030D-6E8A-4147-A177-3AD203B41FA5}">
                      <a16:colId xmlns:a16="http://schemas.microsoft.com/office/drawing/2014/main" val="20001"/>
                    </a:ext>
                  </a:extLst>
                </a:gridCol>
                <a:gridCol w="1167926">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leadership model</a:t>
            </a:r>
          </a:p>
          <a:p>
            <a:pPr algn="just"/>
            <a:r>
              <a:rPr lang="en-US" sz="2800" dirty="0">
                <a:latin typeface="Times New Roman" panose="02020603050405020304" pitchFamily="18" charset="0"/>
                <a:cs typeface="Times New Roman" panose="02020603050405020304" pitchFamily="18" charset="0"/>
              </a:rPr>
              <a:t>To understand the concept of team building.</a:t>
            </a:r>
          </a:p>
          <a:p>
            <a:pPr algn="just">
              <a:buNone/>
            </a:pPr>
            <a:endParaRPr lang="en-US" sz="2800" b="1"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a:t>
            </a:r>
          </a:p>
          <a:p>
            <a:pPr algn="just"/>
            <a:r>
              <a:rPr lang="en-US" sz="2800" dirty="0">
                <a:latin typeface="Times New Roman" panose="02020603050405020304" pitchFamily="18" charset="0"/>
                <a:cs typeface="Times New Roman" panose="02020603050405020304" pitchFamily="18" charset="0"/>
              </a:rPr>
              <a:t>Ability to effectively work with teams</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Persona of Leader</a:t>
            </a:r>
          </a:p>
          <a:p>
            <a:pPr algn="just"/>
            <a:r>
              <a:rPr lang="en-US" sz="2800" dirty="0">
                <a:latin typeface="Times New Roman" pitchFamily="18" charset="0"/>
                <a:cs typeface="Times New Roman" pitchFamily="18" charset="0"/>
              </a:rPr>
              <a:t>Connecting 13 musical notes with leadership</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81600"/>
          </a:xfrm>
        </p:spPr>
        <p:txBody>
          <a:bodyPr>
            <a:noAutofit/>
          </a:bodyPr>
          <a:lstStyle/>
          <a:p>
            <a:pPr algn="just"/>
            <a:r>
              <a:rPr lang="en-US" sz="2800" dirty="0">
                <a:latin typeface="Times New Roman" pitchFamily="18" charset="0"/>
                <a:cs typeface="Times New Roman" pitchFamily="18" charset="0"/>
              </a:rPr>
              <a:t>Based on the relationship between leaders and followers and provides a framework to analyze each situation based on the Performance Readiness Level that a follower exhibits in performing a specific task, function or objective.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Based on the leader’s diagnosis, the necessary amounts of relationship behavior and task behavior are applied and communicated to the follower in order to support their needs and advance development.</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 Situational Model (LSM)</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Leadership Situational Model (LSM)</a:t>
            </a:r>
          </a:p>
        </p:txBody>
      </p:sp>
      <p:pic>
        <p:nvPicPr>
          <p:cNvPr id="6146" name="Picture 2" descr="C:\Users\lab1pc62\Desktop\CLS_SL_Model_web.jpg"/>
          <p:cNvPicPr>
            <a:picLocks noGrp="1" noChangeAspect="1" noChangeArrowheads="1"/>
          </p:cNvPicPr>
          <p:nvPr>
            <p:ph idx="1"/>
          </p:nvPr>
        </p:nvPicPr>
        <p:blipFill>
          <a:blip r:embed="rId2"/>
          <a:srcRect/>
          <a:stretch>
            <a:fillRect/>
          </a:stretch>
        </p:blipFill>
        <p:spPr bwMode="auto">
          <a:xfrm>
            <a:off x="457200" y="762000"/>
            <a:ext cx="8229600" cy="57150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r>
              <a:rPr lang="en-US" sz="2800" dirty="0">
                <a:latin typeface="Times New Roman" pitchFamily="18" charset="0"/>
                <a:cs typeface="Times New Roman" pitchFamily="18" charset="0"/>
              </a:rPr>
              <a:t>Creates a common language of performance</a:t>
            </a:r>
          </a:p>
          <a:p>
            <a:pPr algn="just"/>
            <a:r>
              <a:rPr lang="en-US" sz="2800" dirty="0">
                <a:latin typeface="Times New Roman" pitchFamily="18" charset="0"/>
                <a:cs typeface="Times New Roman" pitchFamily="18" charset="0"/>
              </a:rPr>
              <a:t>Accounts for multi-directional influence</a:t>
            </a:r>
          </a:p>
          <a:p>
            <a:pPr algn="just"/>
            <a:r>
              <a:rPr lang="en-US" sz="2800" dirty="0">
                <a:latin typeface="Times New Roman" pitchFamily="18" charset="0"/>
                <a:cs typeface="Times New Roman" pitchFamily="18" charset="0"/>
              </a:rPr>
              <a:t>Utilizes task specificity as a measure of performance versus typecasting employees</a:t>
            </a:r>
          </a:p>
          <a:p>
            <a:pPr algn="just"/>
            <a:r>
              <a:rPr lang="en-US" sz="2800" dirty="0">
                <a:latin typeface="Times New Roman" pitchFamily="18" charset="0"/>
                <a:cs typeface="Times New Roman" pitchFamily="18" charset="0"/>
              </a:rPr>
              <a:t>Allows leaders to effectively drive behavior change</a:t>
            </a:r>
          </a:p>
          <a:p>
            <a:pPr algn="just"/>
            <a:r>
              <a:rPr lang="en-US" sz="2800" dirty="0">
                <a:latin typeface="Times New Roman" pitchFamily="18" charset="0"/>
                <a:cs typeface="Times New Roman" pitchFamily="18" charset="0"/>
              </a:rPr>
              <a:t>Accelerates the pace and quality of employee development</a:t>
            </a:r>
          </a:p>
          <a:p>
            <a:pPr algn="just"/>
            <a:r>
              <a:rPr lang="en-US" sz="2800" dirty="0">
                <a:latin typeface="Times New Roman" pitchFamily="18" charset="0"/>
                <a:cs typeface="Times New Roman" pitchFamily="18" charset="0"/>
              </a:rPr>
              <a:t>Teaches leaders to accurately interpret and effectively respond to their environment</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129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Benefits of Situation Leadership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2699814081"/>
              </p:ext>
            </p:extLst>
          </p:nvPr>
        </p:nvGraphicFramePr>
        <p:xfrm>
          <a:off x="685801" y="1676400"/>
          <a:ext cx="8077200" cy="5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38156759"/>
              </p:ext>
            </p:extLst>
          </p:nvPr>
        </p:nvGraphicFramePr>
        <p:xfrm>
          <a:off x="685801" y="2247900"/>
          <a:ext cx="80772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2590383445"/>
              </p:ext>
            </p:extLst>
          </p:nvPr>
        </p:nvGraphicFramePr>
        <p:xfrm>
          <a:off x="685801" y="2829861"/>
          <a:ext cx="80772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1227721868"/>
              </p:ext>
            </p:extLst>
          </p:nvPr>
        </p:nvGraphicFramePr>
        <p:xfrm>
          <a:off x="685801" y="3401361"/>
          <a:ext cx="80772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26324221"/>
              </p:ext>
            </p:extLst>
          </p:nvPr>
        </p:nvGraphicFramePr>
        <p:xfrm>
          <a:off x="685800" y="3972861"/>
          <a:ext cx="8077201"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894380634"/>
              </p:ext>
            </p:extLst>
          </p:nvPr>
        </p:nvGraphicFramePr>
        <p:xfrm>
          <a:off x="685801" y="4533900"/>
          <a:ext cx="80772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itchFamily="18" charset="0"/>
                <a:cs typeface="Times New Roman" pitchFamily="18" charset="0"/>
              </a:rPr>
              <a:t>Program Outcomes (POs)</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800" dirty="0">
                <a:latin typeface="Times New Roman" pitchFamily="18" charset="0"/>
                <a:cs typeface="Times New Roman" pitchFamily="18" charset="0"/>
              </a:rPr>
              <a:t>A management technique used for improving the efficiency and performance of the workgroups through various activities. </a:t>
            </a:r>
          </a:p>
          <a:p>
            <a:pPr algn="just">
              <a:buNone/>
            </a:pPr>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Involves a lot of skills, analysis and observation for forming a strong and capable team. </a:t>
            </a:r>
          </a:p>
          <a:p>
            <a:pPr algn="just">
              <a:buNone/>
            </a:pPr>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The whole sole motive here is to achieve the organization vision and objectives.</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 Building</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Team</a:t>
            </a:r>
            <a:r>
              <a:rPr kumimoji="0" lang="en-US" sz="3400" b="1" i="0" u="none" strike="noStrike" kern="1200" cap="none" spc="0" normalizeH="0" noProof="0" dirty="0">
                <a:ln>
                  <a:noFill/>
                </a:ln>
                <a:solidFill>
                  <a:schemeClr val="tx1"/>
                </a:solidFill>
                <a:effectLst/>
                <a:uLnTx/>
                <a:uFillTx/>
                <a:latin typeface="Times New Roman" pitchFamily="18" charset="0"/>
                <a:cs typeface="Times New Roman" pitchFamily="18" charset="0"/>
              </a:rPr>
              <a:t> Building Process</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7170" name="Picture 2" descr="C:\Users\lab1pc62\Desktop\Team-Building-Process.jpg"/>
          <p:cNvPicPr>
            <a:picLocks noGrp="1" noChangeAspect="1" noChangeArrowheads="1"/>
          </p:cNvPicPr>
          <p:nvPr>
            <p:ph idx="1"/>
          </p:nvPr>
        </p:nvPicPr>
        <p:blipFill>
          <a:blip r:embed="rId2"/>
          <a:srcRect/>
          <a:stretch>
            <a:fillRect/>
          </a:stretch>
        </p:blipFill>
        <p:spPr bwMode="auto">
          <a:xfrm>
            <a:off x="1752600" y="791273"/>
            <a:ext cx="6019800" cy="5578349"/>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Advantages of Team Building</a:t>
            </a:r>
          </a:p>
        </p:txBody>
      </p:sp>
      <p:pic>
        <p:nvPicPr>
          <p:cNvPr id="8196" name="Picture 4"/>
          <p:cNvPicPr>
            <a:picLocks noChangeAspect="1" noChangeArrowheads="1"/>
          </p:cNvPicPr>
          <p:nvPr/>
        </p:nvPicPr>
        <p:blipFill>
          <a:blip r:embed="rId2"/>
          <a:srcRect/>
          <a:stretch>
            <a:fillRect/>
          </a:stretch>
        </p:blipFill>
        <p:spPr bwMode="auto">
          <a:xfrm>
            <a:off x="1676400" y="762000"/>
            <a:ext cx="6254751" cy="566468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Tuckman’s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of Teambuilding</a:t>
            </a:r>
          </a:p>
        </p:txBody>
      </p:sp>
      <p:pic>
        <p:nvPicPr>
          <p:cNvPr id="9218" name="Picture 2" descr="C:\Users\lab1pc62\Desktop\tuckman.png"/>
          <p:cNvPicPr>
            <a:picLocks noGrp="1" noChangeAspect="1" noChangeArrowheads="1"/>
          </p:cNvPicPr>
          <p:nvPr>
            <p:ph idx="1"/>
          </p:nvPr>
        </p:nvPicPr>
        <p:blipFill>
          <a:blip r:embed="rId2"/>
          <a:srcRect/>
          <a:stretch>
            <a:fillRect/>
          </a:stretch>
        </p:blipFill>
        <p:spPr bwMode="auto">
          <a:xfrm>
            <a:off x="164793" y="929970"/>
            <a:ext cx="8826807" cy="508983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Dr Meredith </a:t>
            </a:r>
            <a:r>
              <a:rPr lang="en-US" sz="2800" dirty="0" err="1">
                <a:latin typeface="Times New Roman" pitchFamily="18" charset="0"/>
                <a:cs typeface="Times New Roman" pitchFamily="18" charset="0"/>
              </a:rPr>
              <a:t>Belbin</a:t>
            </a:r>
            <a:r>
              <a:rPr lang="en-US" sz="2800" dirty="0">
                <a:latin typeface="Times New Roman" pitchFamily="18" charset="0"/>
                <a:cs typeface="Times New Roman" pitchFamily="18" charset="0"/>
              </a:rPr>
              <a:t> defines a 'Team Role' as one of nine clusters of </a:t>
            </a:r>
            <a:r>
              <a:rPr lang="en-US" sz="2800" dirty="0" err="1">
                <a:latin typeface="Times New Roman" pitchFamily="18" charset="0"/>
                <a:cs typeface="Times New Roman" pitchFamily="18" charset="0"/>
              </a:rPr>
              <a:t>behavioural</a:t>
            </a:r>
            <a:r>
              <a:rPr lang="en-US" sz="2800" dirty="0">
                <a:latin typeface="Times New Roman" pitchFamily="18" charset="0"/>
                <a:cs typeface="Times New Roman" pitchFamily="18" charset="0"/>
              </a:rPr>
              <a:t> attributes identified by his research at Henley as being effective in order to facilitate team progress.</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Belbin’s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Model: Team Roles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a:solidFill>
                  <a:schemeClr val="tx1"/>
                </a:solidFill>
                <a:latin typeface="Times New Roman" pitchFamily="18" charset="0"/>
                <a:cs typeface="Times New Roman" pitchFamily="18" charset="0"/>
              </a:rPr>
              <a:t>Belbin’s</a:t>
            </a:r>
            <a:r>
              <a:rPr lang="en-US" sz="3400" b="1" dirty="0">
                <a:solidFill>
                  <a:schemeClr val="tx1"/>
                </a:solidFill>
                <a:latin typeface="Times New Roman" pitchFamily="18" charset="0"/>
                <a:cs typeface="Times New Roman" pitchFamily="18" charset="0"/>
              </a:rPr>
              <a:t> Model: Team Roles</a:t>
            </a:r>
          </a:p>
        </p:txBody>
      </p:sp>
      <p:pic>
        <p:nvPicPr>
          <p:cNvPr id="10242" name="Picture 2"/>
          <p:cNvPicPr>
            <a:picLocks noGrp="1" noChangeAspect="1" noChangeArrowheads="1"/>
          </p:cNvPicPr>
          <p:nvPr>
            <p:ph idx="1"/>
          </p:nvPr>
        </p:nvPicPr>
        <p:blipFill>
          <a:blip r:embed="rId2">
            <a:lum bright="-20000"/>
          </a:blip>
          <a:srcRect/>
          <a:stretch>
            <a:fillRect/>
          </a:stretch>
        </p:blipFill>
        <p:spPr bwMode="auto">
          <a:xfrm>
            <a:off x="0" y="1371600"/>
            <a:ext cx="9144000" cy="408892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a:solidFill>
                  <a:schemeClr val="tx1"/>
                </a:solidFill>
                <a:latin typeface="Times New Roman" pitchFamily="18" charset="0"/>
                <a:cs typeface="Times New Roman" pitchFamily="18" charset="0"/>
              </a:rPr>
              <a:t>Belbin’s</a:t>
            </a:r>
            <a:r>
              <a:rPr lang="en-US" sz="3400" b="1" dirty="0">
                <a:solidFill>
                  <a:schemeClr val="tx1"/>
                </a:solidFill>
                <a:latin typeface="Times New Roman" pitchFamily="18" charset="0"/>
                <a:cs typeface="Times New Roman" pitchFamily="18" charset="0"/>
              </a:rPr>
              <a:t> Model: Team Roles</a:t>
            </a:r>
          </a:p>
        </p:txBody>
      </p:sp>
      <p:pic>
        <p:nvPicPr>
          <p:cNvPr id="11266" name="Picture 2"/>
          <p:cNvPicPr>
            <a:picLocks noGrp="1" noChangeAspect="1" noChangeArrowheads="1"/>
          </p:cNvPicPr>
          <p:nvPr>
            <p:ph idx="1"/>
          </p:nvPr>
        </p:nvPicPr>
        <p:blipFill>
          <a:blip r:embed="rId2">
            <a:lum bright="-20000"/>
          </a:blip>
          <a:srcRect/>
          <a:stretch>
            <a:fillRect/>
          </a:stretch>
        </p:blipFill>
        <p:spPr bwMode="auto">
          <a:xfrm>
            <a:off x="152400" y="1600200"/>
            <a:ext cx="8915400" cy="383647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a:solidFill>
                  <a:schemeClr val="tx1"/>
                </a:solidFill>
                <a:latin typeface="Times New Roman" pitchFamily="18" charset="0"/>
                <a:cs typeface="Times New Roman" pitchFamily="18" charset="0"/>
              </a:rPr>
              <a:t>Belbin’s</a:t>
            </a:r>
            <a:r>
              <a:rPr lang="en-US" sz="3400" b="1" dirty="0">
                <a:solidFill>
                  <a:schemeClr val="tx1"/>
                </a:solidFill>
                <a:latin typeface="Times New Roman" pitchFamily="18" charset="0"/>
                <a:cs typeface="Times New Roman" pitchFamily="18" charset="0"/>
              </a:rPr>
              <a:t> Model: Team Roles</a:t>
            </a:r>
          </a:p>
        </p:txBody>
      </p:sp>
      <p:pic>
        <p:nvPicPr>
          <p:cNvPr id="12290" name="Picture 2"/>
          <p:cNvPicPr>
            <a:picLocks noGrp="1" noChangeAspect="1" noChangeArrowheads="1"/>
          </p:cNvPicPr>
          <p:nvPr>
            <p:ph idx="1"/>
          </p:nvPr>
        </p:nvPicPr>
        <p:blipFill>
          <a:blip r:embed="rId2">
            <a:lum bright="-20000"/>
          </a:blip>
          <a:srcRect/>
          <a:stretch>
            <a:fillRect/>
          </a:stretch>
        </p:blipFill>
        <p:spPr bwMode="auto">
          <a:xfrm>
            <a:off x="0" y="1441258"/>
            <a:ext cx="9144000" cy="4204083"/>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buNone/>
            </a:pPr>
            <a:r>
              <a:rPr lang="en-US" sz="2800" dirty="0">
                <a:latin typeface="Times New Roman" pitchFamily="18" charset="0"/>
                <a:cs typeface="Times New Roman" pitchFamily="18" charset="0"/>
              </a:rPr>
              <a:t>The Key Elements of Innovation: </a:t>
            </a:r>
          </a:p>
          <a:p>
            <a:pPr algn="just">
              <a:buNone/>
            </a:pPr>
            <a:r>
              <a:rPr lang="en-US" sz="2800" b="1" dirty="0">
                <a:latin typeface="Times New Roman" pitchFamily="18" charset="0"/>
                <a:cs typeface="Times New Roman" pitchFamily="18" charset="0"/>
              </a:rPr>
              <a:t>	Collaboration</a:t>
            </a:r>
          </a:p>
          <a:p>
            <a:pPr algn="just">
              <a:buNone/>
            </a:pPr>
            <a:r>
              <a:rPr lang="en-US" sz="2800" b="1" dirty="0">
                <a:latin typeface="Times New Roman" pitchFamily="18" charset="0"/>
                <a:cs typeface="Times New Roman" pitchFamily="18" charset="0"/>
              </a:rPr>
              <a:t>	Ideation</a:t>
            </a:r>
          </a:p>
          <a:p>
            <a:pPr algn="just">
              <a:buNone/>
            </a:pPr>
            <a:r>
              <a:rPr lang="en-US" sz="2800" b="1" dirty="0">
                <a:latin typeface="Times New Roman" pitchFamily="18" charset="0"/>
                <a:cs typeface="Times New Roman" pitchFamily="18" charset="0"/>
              </a:rPr>
              <a:t>	Implementation and </a:t>
            </a:r>
          </a:p>
          <a:p>
            <a:pPr algn="just">
              <a:buNone/>
            </a:pPr>
            <a:r>
              <a:rPr lang="en-US" sz="2800" b="1" dirty="0">
                <a:latin typeface="Times New Roman" pitchFamily="18" charset="0"/>
                <a:cs typeface="Times New Roman" pitchFamily="18" charset="0"/>
              </a:rPr>
              <a:t>	Value Creation</a:t>
            </a:r>
            <a:r>
              <a:rPr lang="en-US" sz="2800" dirty="0">
                <a:latin typeface="Times New Roman" pitchFamily="18" charset="0"/>
                <a:cs typeface="Times New Roman" pitchFamily="18" charset="0"/>
              </a:rPr>
              <a:t> </a:t>
            </a:r>
          </a:p>
          <a:p>
            <a:pPr algn="just">
              <a:buNone/>
            </a:pPr>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Innovation requires collaboration, ideation, implementation and value creation.</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Spatial Elements for Innovation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err="1">
                <a:latin typeface="Times New Roman" pitchFamily="18" charset="0"/>
                <a:cs typeface="Times New Roman" pitchFamily="18" charset="0"/>
              </a:rPr>
              <a:t>Tuckman’s</a:t>
            </a:r>
            <a:r>
              <a:rPr lang="en-US" sz="2800" dirty="0">
                <a:latin typeface="Times New Roman" pitchFamily="18" charset="0"/>
                <a:cs typeface="Times New Roman" pitchFamily="18" charset="0"/>
              </a:rPr>
              <a:t> Team development model</a:t>
            </a:r>
          </a:p>
          <a:p>
            <a:pPr algn="just"/>
            <a:r>
              <a:rPr lang="en-US" sz="2800" dirty="0" err="1">
                <a:latin typeface="Times New Roman" pitchFamily="18" charset="0"/>
                <a:cs typeface="Times New Roman" pitchFamily="18" charset="0"/>
              </a:rPr>
              <a:t>Belbin’s</a:t>
            </a:r>
            <a:r>
              <a:rPr lang="en-US" sz="2800" dirty="0">
                <a:latin typeface="Times New Roman" pitchFamily="18" charset="0"/>
                <a:cs typeface="Times New Roman" pitchFamily="18" charset="0"/>
              </a:rPr>
              <a:t> nine team roles</a:t>
            </a:r>
          </a:p>
          <a:p>
            <a:pPr algn="just"/>
            <a:r>
              <a:rPr lang="en-US" sz="2800" dirty="0">
                <a:latin typeface="Times New Roman" pitchFamily="18" charset="0"/>
                <a:cs typeface="Times New Roman" pitchFamily="18" charset="0"/>
              </a:rPr>
              <a:t>Spatial Innovation</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139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b="1" dirty="0">
                <a:latin typeface="Times New Roman" pitchFamily="18" charset="0"/>
                <a:cs typeface="Times New Roman" pitchFamily="18" charset="0"/>
              </a:rPr>
              <a:t>COs &amp; POs Mapping</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13" name="Content Placeholder 2"/>
          <p:cNvSpPr txBox="1">
            <a:spLocks/>
          </p:cNvSpPr>
          <p:nvPr/>
        </p:nvSpPr>
        <p:spPr>
          <a:xfrm>
            <a:off x="533400" y="57150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2000" b="1" u="none" strike="noStrike" dirty="0">
                          <a:effectLst/>
                        </a:rPr>
                        <a:t>CO4</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3"/>
                      <a:tile tx="0" ty="0" sx="100000" sy="100000" flip="none" algn="tl"/>
                    </a:blipFill>
                  </a:tcPr>
                </a:tc>
                <a:extLst>
                  <a:ext uri="{0D108BD9-81ED-4DB2-BD59-A6C34878D82A}">
                    <a16:rowId xmlns:a16="http://schemas.microsoft.com/office/drawing/2014/main" val="1419157533"/>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000" dirty="0">
                <a:hlinkClick r:id="rId2"/>
              </a:rPr>
              <a:t>https://www.youtube.com/watch?v=MjSOjwixR4k</a:t>
            </a:r>
            <a:endParaRPr lang="en-US" sz="2000" dirty="0"/>
          </a:p>
          <a:p>
            <a:pPr>
              <a:buNone/>
            </a:pPr>
            <a:r>
              <a:rPr lang="en-US" sz="2000" dirty="0">
                <a:hlinkClick r:id="rId3"/>
              </a:rPr>
              <a:t>https://www.youtube.com/watch?v=eFzp0zn9Wno</a:t>
            </a:r>
            <a:endParaRPr lang="en-US" sz="2000" dirty="0"/>
          </a:p>
          <a:p>
            <a:pPr>
              <a:buNone/>
            </a:pPr>
            <a:r>
              <a:rPr lang="en-US" sz="2000" dirty="0">
                <a:hlinkClick r:id="rId4"/>
              </a:rPr>
              <a:t>https://www.youtube.com/watch?v=keCwRdbwNQY</a:t>
            </a:r>
            <a:endParaRPr lang="en-US" sz="2000" dirty="0"/>
          </a:p>
          <a:p>
            <a:pPr>
              <a:buNone/>
            </a:pPr>
            <a:endParaRPr lang="en-US" sz="2000" dirty="0"/>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noProof="0" dirty="0">
                <a:ln>
                  <a:noFill/>
                </a:ln>
                <a:solidFill>
                  <a:schemeClr val="dk1"/>
                </a:solidFill>
                <a:effectLst/>
                <a:uLnTx/>
                <a:uFillTx/>
                <a:latin typeface="Times New Roman" pitchFamily="18" charset="0"/>
                <a:cs typeface="Times New Roman" pitchFamily="18" charset="0"/>
              </a:rPr>
              <a:t> </a:t>
            </a:r>
            <a:r>
              <a:rPr kumimoji="0" lang="en-US" sz="3600" b="1" i="0" u="none" strike="noStrike" kern="1200" cap="none" spc="0" normalizeH="0" noProof="0" dirty="0" err="1">
                <a:ln>
                  <a:noFill/>
                </a:ln>
                <a:solidFill>
                  <a:schemeClr val="dk1"/>
                </a:solidFill>
                <a:effectLst/>
                <a:uLnTx/>
                <a:uFillTx/>
                <a:latin typeface="Times New Roman" pitchFamily="18" charset="0"/>
                <a:cs typeface="Times New Roman" pitchFamily="18" charset="0"/>
              </a:rPr>
              <a:t>Youtube</a:t>
            </a:r>
            <a:r>
              <a:rPr kumimoji="0" lang="en-US" sz="3600" b="1" i="0" u="none" strike="noStrike" kern="1200" cap="none" spc="0" normalizeH="0" noProof="0" dirty="0">
                <a:ln>
                  <a:noFill/>
                </a:ln>
                <a:solidFill>
                  <a:schemeClr val="dk1"/>
                </a:solidFill>
                <a:effectLst/>
                <a:uLnTx/>
                <a:uFillTx/>
                <a:latin typeface="Times New Roman" pitchFamily="18" charset="0"/>
                <a:cs typeface="Times New Roman" pitchFamily="18" charset="0"/>
              </a:rPr>
              <a:t> Links</a:t>
            </a:r>
            <a:endParaRPr kumimoji="0" lang="en-US" sz="36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029200"/>
          </a:xfrm>
        </p:spPr>
        <p:txBody>
          <a:bodyPr>
            <a:normAutofit/>
          </a:bodyPr>
          <a:lstStyle/>
          <a:p>
            <a:pPr marL="514350" lvl="0" indent="-514350" algn="just">
              <a:spcAft>
                <a:spcPts val="1200"/>
              </a:spcAft>
              <a:buNone/>
            </a:pPr>
            <a:r>
              <a:rPr lang="en-US" sz="2800" dirty="0">
                <a:latin typeface="Times New Roman" pitchFamily="18" charset="0"/>
                <a:cs typeface="Times New Roman" pitchFamily="18" charset="0"/>
              </a:rPr>
              <a:t>Q1. Discuss the need and importance of innovation. </a:t>
            </a:r>
          </a:p>
          <a:p>
            <a:pPr marL="514350" lvl="0" indent="-514350" algn="just">
              <a:spcAft>
                <a:spcPts val="1200"/>
              </a:spcAft>
              <a:buNone/>
            </a:pPr>
            <a:r>
              <a:rPr lang="en-US" sz="2800" dirty="0">
                <a:latin typeface="Times New Roman" pitchFamily="18" charset="0"/>
                <a:cs typeface="Times New Roman" pitchFamily="18" charset="0"/>
              </a:rPr>
              <a:t>Q2. Enumerate various leadership styles.</a:t>
            </a:r>
          </a:p>
          <a:p>
            <a:pPr marL="514350" lvl="0" indent="-514350" algn="just">
              <a:spcAft>
                <a:spcPts val="1200"/>
              </a:spcAft>
              <a:buNone/>
            </a:pPr>
            <a:r>
              <a:rPr lang="en-US" sz="2800" dirty="0">
                <a:latin typeface="Times New Roman" pitchFamily="18" charset="0"/>
                <a:cs typeface="Times New Roman" pitchFamily="18" charset="0"/>
              </a:rPr>
              <a:t>Q3. Describe the concept of Six Sigma in quality.</a:t>
            </a:r>
          </a:p>
          <a:p>
            <a:pPr marL="514350" lvl="0" indent="-514350" algn="just">
              <a:spcAft>
                <a:spcPts val="1200"/>
              </a:spcAft>
              <a:buNone/>
            </a:pPr>
            <a:r>
              <a:rPr lang="en-US" sz="2800" dirty="0">
                <a:latin typeface="Times New Roman" pitchFamily="18" charset="0"/>
                <a:cs typeface="Times New Roman" pitchFamily="18" charset="0"/>
              </a:rPr>
              <a:t>Q4. . Differentiate between leader and manager.</a:t>
            </a:r>
          </a:p>
          <a:p>
            <a:pPr marL="514350" lvl="0" indent="-514350" algn="just">
              <a:spcAft>
                <a:spcPts val="1200"/>
              </a:spcAft>
              <a:buNone/>
            </a:pPr>
            <a:r>
              <a:rPr lang="en-US" sz="2800" dirty="0">
                <a:latin typeface="Times New Roman" pitchFamily="18" charset="0"/>
                <a:cs typeface="Times New Roman" pitchFamily="18" charset="0"/>
              </a:rPr>
              <a:t>Describe the Bruce </a:t>
            </a:r>
            <a:r>
              <a:rPr lang="en-US" sz="2800" dirty="0" err="1">
                <a:latin typeface="Times New Roman" pitchFamily="18" charset="0"/>
                <a:cs typeface="Times New Roman" pitchFamily="18" charset="0"/>
              </a:rPr>
              <a:t>Tuckman’s</a:t>
            </a:r>
            <a:r>
              <a:rPr lang="en-US" sz="2800" dirty="0">
                <a:latin typeface="Times New Roman" pitchFamily="18" charset="0"/>
                <a:cs typeface="Times New Roman" pitchFamily="18" charset="0"/>
              </a:rPr>
              <a:t> model of team development.</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141</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Weekly</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Assignment</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10600" cy="5181600"/>
          </a:xfrm>
        </p:spPr>
        <p:txBody>
          <a:bodyPr>
            <a:normAutofit/>
          </a:bodyPr>
          <a:lstStyle/>
          <a:p>
            <a:pPr algn="just"/>
            <a:r>
              <a:rPr lang="en-US" sz="2400" dirty="0">
                <a:latin typeface="Times New Roman" pitchFamily="18" charset="0"/>
                <a:cs typeface="Times New Roman" pitchFamily="18" charset="0"/>
                <a:hlinkClick r:id="rId2"/>
              </a:rPr>
              <a:t>https://www.kaizen.com/what-is-kaizen#core_kaizen</a:t>
            </a: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hlinkClick r:id="rId3"/>
              </a:rPr>
              <a:t>https://www.belbin.com/about/belbin-team-roles</a:t>
            </a: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142</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Links / References /</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Video </a:t>
            </a: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Links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34400" cy="5257800"/>
          </a:xfrm>
        </p:spPr>
        <p:txBody>
          <a:bodyPr>
            <a:noAutofit/>
          </a:bodyPr>
          <a:lstStyle/>
          <a:p>
            <a:pPr algn="just">
              <a:spcBef>
                <a:spcPts val="0"/>
              </a:spcBef>
              <a:buNone/>
            </a:pPr>
            <a:r>
              <a:rPr lang="en-US" sz="2400" b="1" dirty="0">
                <a:latin typeface="Times New Roman" pitchFamily="18" charset="0"/>
                <a:cs typeface="Times New Roman" pitchFamily="18" charset="0"/>
              </a:rPr>
              <a:t>Q1. Regarding leadership, which statement is false?</a:t>
            </a:r>
          </a:p>
          <a:p>
            <a:pPr marL="457200" indent="-457200" algn="just">
              <a:spcBef>
                <a:spcPts val="0"/>
              </a:spcBef>
              <a:buFont typeface="+mj-lt"/>
              <a:buAutoNum type="alphaLcParenR"/>
            </a:pPr>
            <a:r>
              <a:rPr lang="en-US" sz="2400" dirty="0">
                <a:latin typeface="Times New Roman" pitchFamily="18" charset="0"/>
                <a:cs typeface="Times New Roman" pitchFamily="18" charset="0"/>
              </a:rPr>
              <a:t>Leadership does not necessarily take place within a hierarchical structure of an </a:t>
            </a:r>
            <a:r>
              <a:rPr lang="en-US" sz="2400" dirty="0" err="1">
                <a:latin typeface="Times New Roman" pitchFamily="18" charset="0"/>
                <a:cs typeface="Times New Roman" pitchFamily="18" charset="0"/>
              </a:rPr>
              <a:t>organisation</a:t>
            </a:r>
            <a:endParaRPr lang="en-US" sz="2400" dirty="0">
              <a:latin typeface="Times New Roman" pitchFamily="18" charset="0"/>
              <a:cs typeface="Times New Roman" pitchFamily="18" charset="0"/>
            </a:endParaRPr>
          </a:p>
          <a:p>
            <a:pPr marL="457200" indent="-457200" algn="just">
              <a:spcBef>
                <a:spcPts val="0"/>
              </a:spcBef>
              <a:buFont typeface="+mj-lt"/>
              <a:buAutoNum type="alphaLcParenR"/>
            </a:pPr>
            <a:r>
              <a:rPr lang="en-US" sz="2400" dirty="0">
                <a:latin typeface="Times New Roman" pitchFamily="18" charset="0"/>
                <a:cs typeface="Times New Roman" pitchFamily="18" charset="0"/>
              </a:rPr>
              <a:t>When people operate as leaders their role is always clearly established and defined</a:t>
            </a:r>
          </a:p>
          <a:p>
            <a:pPr marL="457200" indent="-457200" algn="just">
              <a:spcBef>
                <a:spcPts val="0"/>
              </a:spcBef>
              <a:buFont typeface="+mj-lt"/>
              <a:buAutoNum type="alphaLcParenR"/>
            </a:pPr>
            <a:r>
              <a:rPr lang="en-US" sz="2400" dirty="0">
                <a:latin typeface="Times New Roman" pitchFamily="18" charset="0"/>
                <a:cs typeface="Times New Roman" pitchFamily="18" charset="0"/>
              </a:rPr>
              <a:t>Not every leader is a manager</a:t>
            </a:r>
          </a:p>
          <a:p>
            <a:pPr marL="457200" indent="-457200" algn="just">
              <a:spcBef>
                <a:spcPts val="0"/>
              </a:spcBef>
              <a:buFont typeface="+mj-lt"/>
              <a:buAutoNum type="alphaLcParenR"/>
            </a:pPr>
            <a:r>
              <a:rPr lang="en-US" sz="2400" dirty="0">
                <a:latin typeface="Times New Roman" pitchFamily="18" charset="0"/>
                <a:cs typeface="Times New Roman" pitchFamily="18" charset="0"/>
              </a:rPr>
              <a:t>All of the above</a:t>
            </a:r>
          </a:p>
          <a:p>
            <a:pPr marL="457200" indent="-457200" algn="just">
              <a:spcBef>
                <a:spcPts val="0"/>
              </a:spcBef>
              <a:buFont typeface="+mj-lt"/>
              <a:buAutoNum type="alphaLcParenR"/>
            </a:pPr>
            <a:endParaRPr lang="en-US" sz="2400" dirty="0">
              <a:latin typeface="Times New Roman" pitchFamily="18" charset="0"/>
              <a:cs typeface="Times New Roman" pitchFamily="18" charset="0"/>
            </a:endParaRPr>
          </a:p>
          <a:p>
            <a:pPr fontAlgn="base">
              <a:buNone/>
            </a:pPr>
            <a:r>
              <a:rPr lang="en-US" sz="2400" b="1" dirty="0">
                <a:latin typeface="Times New Roman" pitchFamily="18" charset="0"/>
                <a:cs typeface="Times New Roman" pitchFamily="18" charset="0"/>
              </a:rPr>
              <a:t>Q2. Innovation is defined as:</a:t>
            </a:r>
          </a:p>
          <a:p>
            <a:pPr fontAlgn="base">
              <a:buNone/>
            </a:pPr>
            <a:r>
              <a:rPr lang="en-US" sz="2400" dirty="0">
                <a:latin typeface="Times New Roman" pitchFamily="18" charset="0"/>
                <a:cs typeface="Times New Roman" pitchFamily="18" charset="0"/>
              </a:rPr>
              <a:t>a) the commercialization of a new product or process.</a:t>
            </a:r>
          </a:p>
          <a:p>
            <a:pPr fontAlgn="base">
              <a:buNone/>
            </a:pPr>
            <a:r>
              <a:rPr lang="en-US" sz="2400" dirty="0">
                <a:latin typeface="Times New Roman" pitchFamily="18" charset="0"/>
                <a:cs typeface="Times New Roman" pitchFamily="18" charset="0"/>
              </a:rPr>
              <a:t>b) the invention of a new product or process.</a:t>
            </a:r>
          </a:p>
          <a:p>
            <a:pPr fontAlgn="base">
              <a:buNone/>
            </a:pPr>
            <a:r>
              <a:rPr lang="en-US" sz="2400" dirty="0">
                <a:latin typeface="Times New Roman" pitchFamily="18" charset="0"/>
                <a:cs typeface="Times New Roman" pitchFamily="18" charset="0"/>
              </a:rPr>
              <a:t>c) a new product or process idea.</a:t>
            </a:r>
          </a:p>
          <a:p>
            <a:pPr fontAlgn="base">
              <a:buNone/>
            </a:pPr>
            <a:r>
              <a:rPr lang="en-US" sz="2400" dirty="0">
                <a:latin typeface="Times New Roman" pitchFamily="18" charset="0"/>
                <a:cs typeface="Times New Roman" pitchFamily="18" charset="0"/>
              </a:rPr>
              <a:t>d) the implementation of a new production method.</a:t>
            </a:r>
          </a:p>
          <a:p>
            <a:pPr marL="457200" indent="-457200" algn="just">
              <a:spcBef>
                <a:spcPts val="0"/>
              </a:spcBef>
              <a:buFont typeface="+mj-lt"/>
              <a:buAutoNum type="alphaLcPeriod"/>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143</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534400" cy="5410200"/>
          </a:xfrm>
        </p:spPr>
        <p:txBody>
          <a:bodyPr>
            <a:normAutofit fontScale="92500" lnSpcReduction="10000"/>
          </a:bodyPr>
          <a:lstStyle/>
          <a:p>
            <a:pPr algn="just" fontAlgn="base">
              <a:buNone/>
            </a:pPr>
            <a:r>
              <a:rPr lang="en-US" sz="2400" b="1" dirty="0">
                <a:latin typeface="Times New Roman" pitchFamily="18" charset="0"/>
                <a:cs typeface="Times New Roman" pitchFamily="18" charset="0"/>
              </a:rPr>
              <a:t>Q3. Innovation can help to provide a temporary competitive advantage when:</a:t>
            </a:r>
          </a:p>
          <a:p>
            <a:pPr algn="just" fontAlgn="base">
              <a:buNone/>
            </a:pPr>
            <a:r>
              <a:rPr lang="en-US" sz="2400" dirty="0">
                <a:latin typeface="Times New Roman" pitchFamily="18" charset="0"/>
                <a:cs typeface="Times New Roman" pitchFamily="18" charset="0"/>
              </a:rPr>
              <a:t>a) barriers to entry are high.</a:t>
            </a:r>
          </a:p>
          <a:p>
            <a:pPr algn="just" fontAlgn="base">
              <a:buNone/>
            </a:pPr>
            <a:r>
              <a:rPr lang="en-US" sz="24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400" dirty="0">
                <a:latin typeface="Times New Roman" pitchFamily="18" charset="0"/>
                <a:cs typeface="Times New Roman" pitchFamily="18" charset="0"/>
              </a:rPr>
              <a:t>c) there are few other competitors.</a:t>
            </a:r>
          </a:p>
          <a:p>
            <a:pPr algn="just" fontAlgn="base">
              <a:buNone/>
            </a:pPr>
            <a:r>
              <a:rPr lang="en-US" sz="2400" dirty="0">
                <a:latin typeface="Times New Roman" pitchFamily="18" charset="0"/>
                <a:cs typeface="Times New Roman" pitchFamily="18" charset="0"/>
              </a:rPr>
              <a:t>d) barriers to entry are low.</a:t>
            </a:r>
          </a:p>
          <a:p>
            <a:pPr algn="just">
              <a:buNone/>
            </a:pPr>
            <a:endParaRPr lang="en-US" sz="2400" dirty="0">
              <a:latin typeface="Times New Roman" pitchFamily="18" charset="0"/>
              <a:cs typeface="Times New Roman" pitchFamily="18" charset="0"/>
            </a:endParaRPr>
          </a:p>
          <a:p>
            <a:pPr algn="just" fontAlgn="base">
              <a:buNone/>
            </a:pPr>
            <a:r>
              <a:rPr lang="en-US" sz="2400" b="1" dirty="0">
                <a:latin typeface="Times New Roman" pitchFamily="18" charset="0"/>
                <a:cs typeface="Times New Roman" pitchFamily="18" charset="0"/>
              </a:rPr>
              <a:t>Q4. Innovation can help to provide a temporary competitive advantage when:</a:t>
            </a:r>
          </a:p>
          <a:p>
            <a:pPr algn="just" fontAlgn="base">
              <a:buNone/>
            </a:pPr>
            <a:r>
              <a:rPr lang="en-US" sz="2400" dirty="0">
                <a:latin typeface="Times New Roman" pitchFamily="18" charset="0"/>
                <a:cs typeface="Times New Roman" pitchFamily="18" charset="0"/>
              </a:rPr>
              <a:t>a) barriers to entry are high.</a:t>
            </a:r>
          </a:p>
          <a:p>
            <a:pPr algn="just" fontAlgn="base">
              <a:buNone/>
            </a:pPr>
            <a:r>
              <a:rPr lang="en-US" sz="24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400" dirty="0">
                <a:latin typeface="Times New Roman" pitchFamily="18" charset="0"/>
                <a:cs typeface="Times New Roman" pitchFamily="18" charset="0"/>
              </a:rPr>
              <a:t>c) there are few other competitors.</a:t>
            </a:r>
          </a:p>
          <a:p>
            <a:pPr algn="just" fontAlgn="base">
              <a:buNone/>
            </a:pPr>
            <a:r>
              <a:rPr lang="en-US" sz="2400" dirty="0">
                <a:latin typeface="Times New Roman" pitchFamily="18" charset="0"/>
                <a:cs typeface="Times New Roman" pitchFamily="18" charset="0"/>
              </a:rPr>
              <a:t>d) barriers to entry are low.</a:t>
            </a: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144</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just" fontAlgn="base">
              <a:buNone/>
            </a:pPr>
            <a:r>
              <a:rPr lang="en-US" sz="2000" b="1" dirty="0">
                <a:latin typeface="Times New Roman" pitchFamily="18" charset="0"/>
                <a:cs typeface="Times New Roman" pitchFamily="18" charset="0"/>
              </a:rPr>
              <a:t>Q5. Innovation can help to provide a temporary competitive advantage when:</a:t>
            </a:r>
          </a:p>
          <a:p>
            <a:pPr algn="just" fontAlgn="base">
              <a:buNone/>
            </a:pPr>
            <a:r>
              <a:rPr lang="en-US" sz="2000" dirty="0">
                <a:latin typeface="Times New Roman" pitchFamily="18" charset="0"/>
                <a:cs typeface="Times New Roman" pitchFamily="18" charset="0"/>
              </a:rPr>
              <a:t>a) barriers to entry are high.</a:t>
            </a:r>
          </a:p>
          <a:p>
            <a:pPr algn="just" fontAlgn="base">
              <a:buNone/>
            </a:pPr>
            <a:r>
              <a:rPr lang="en-US" sz="2000" dirty="0">
                <a:latin typeface="Times New Roman" pitchFamily="18" charset="0"/>
                <a:cs typeface="Times New Roman" pitchFamily="18" charset="0"/>
              </a:rPr>
              <a:t>b) barriers to imitation are low and intellectual property rights are difficult to enforce.</a:t>
            </a:r>
          </a:p>
          <a:p>
            <a:pPr algn="just" fontAlgn="base">
              <a:buNone/>
            </a:pPr>
            <a:r>
              <a:rPr lang="en-US" sz="2000" dirty="0">
                <a:latin typeface="Times New Roman" pitchFamily="18" charset="0"/>
                <a:cs typeface="Times New Roman" pitchFamily="18" charset="0"/>
              </a:rPr>
              <a:t>c) there are few other competitors.</a:t>
            </a:r>
          </a:p>
          <a:p>
            <a:pPr algn="just"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a:p>
            <a:pPr fontAlgn="base">
              <a:buNone/>
            </a:pPr>
            <a:r>
              <a:rPr lang="en-US" sz="2000" b="1" dirty="0">
                <a:latin typeface="Times New Roman" pitchFamily="18" charset="0"/>
                <a:cs typeface="Times New Roman" pitchFamily="18" charset="0"/>
              </a:rPr>
              <a:t>Q6. Innovation can help to provide a temporary competitive advantage when:</a:t>
            </a:r>
          </a:p>
          <a:p>
            <a:pPr fontAlgn="base">
              <a:buNone/>
            </a:pPr>
            <a:r>
              <a:rPr lang="en-US" sz="2000" dirty="0">
                <a:latin typeface="Times New Roman" pitchFamily="18" charset="0"/>
                <a:cs typeface="Times New Roman" pitchFamily="18" charset="0"/>
              </a:rPr>
              <a:t>a) barriers to entry are high.</a:t>
            </a:r>
          </a:p>
          <a:p>
            <a:pPr fontAlgn="base">
              <a:buNone/>
            </a:pPr>
            <a:r>
              <a:rPr lang="en-US" sz="2000" dirty="0">
                <a:latin typeface="Times New Roman" pitchFamily="18" charset="0"/>
                <a:cs typeface="Times New Roman" pitchFamily="18" charset="0"/>
              </a:rPr>
              <a:t>b) barriers to imitation are low and intellectual property rights are difficult to enforce.</a:t>
            </a:r>
          </a:p>
          <a:p>
            <a:pPr fontAlgn="base">
              <a:buNone/>
            </a:pPr>
            <a:r>
              <a:rPr lang="en-US" sz="2000" dirty="0">
                <a:latin typeface="Times New Roman" pitchFamily="18" charset="0"/>
                <a:cs typeface="Times New Roman" pitchFamily="18" charset="0"/>
              </a:rPr>
              <a:t>c) there are few other competitors.</a:t>
            </a:r>
          </a:p>
          <a:p>
            <a:pPr fontAlgn="base">
              <a:buNone/>
            </a:pPr>
            <a:r>
              <a:rPr lang="en-US" sz="2000" dirty="0">
                <a:latin typeface="Times New Roman" pitchFamily="18" charset="0"/>
                <a:cs typeface="Times New Roman" pitchFamily="18" charset="0"/>
              </a:rPr>
              <a:t>d) barriers to entry are low.</a:t>
            </a:r>
          </a:p>
          <a:p>
            <a:pPr algn="just">
              <a:buNone/>
            </a:pPr>
            <a:endParaRPr lang="en-US"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145</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MCQ</a:t>
            </a:r>
            <a:r>
              <a:rPr kumimoji="0" lang="en-US" sz="2400" b="1" i="0" u="none" strike="noStrike" kern="1200" cap="none" spc="0" normalizeH="0" noProof="0" dirty="0">
                <a:ln>
                  <a:noFill/>
                </a:ln>
                <a:solidFill>
                  <a:schemeClr val="dk1"/>
                </a:solidFill>
                <a:effectLst/>
                <a:uLnTx/>
                <a:uFillTx/>
                <a:latin typeface="Times New Roman" pitchFamily="18" charset="0"/>
                <a:cs typeface="Times New Roman" pitchFamily="18" charset="0"/>
              </a:rPr>
              <a:t> s</a:t>
            </a:r>
            <a:endPar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buNone/>
            </a:pPr>
            <a:r>
              <a:rPr lang="en-US" sz="2400" b="1" dirty="0">
                <a:latin typeface="Times New Roman" pitchFamily="18" charset="0"/>
                <a:cs typeface="Times New Roman" pitchFamily="18" charset="0"/>
              </a:rPr>
              <a:t>Q. 1. Attempt all the parts: please pick the correct option from Glossary </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 Incremental innovation</a:t>
            </a:r>
          </a:p>
          <a:p>
            <a:pPr>
              <a:buNone/>
            </a:pPr>
            <a:r>
              <a:rPr lang="en-US" sz="2400" dirty="0">
                <a:latin typeface="Times New Roman" pitchFamily="18" charset="0"/>
                <a:cs typeface="Times New Roman" pitchFamily="18" charset="0"/>
              </a:rPr>
              <a:t>(ii) quality circles </a:t>
            </a:r>
          </a:p>
          <a:p>
            <a:pPr>
              <a:buNone/>
            </a:pPr>
            <a:r>
              <a:rPr lang="en-US" sz="2400" dirty="0">
                <a:latin typeface="Times New Roman" pitchFamily="18" charset="0"/>
                <a:cs typeface="Times New Roman" pitchFamily="18" charset="0"/>
              </a:rPr>
              <a:t>(iii) KAIZEN</a:t>
            </a:r>
          </a:p>
          <a:p>
            <a:pPr>
              <a:buNone/>
            </a:pPr>
            <a:r>
              <a:rPr lang="en-US" sz="2400" dirty="0">
                <a:latin typeface="Times New Roman" pitchFamily="18" charset="0"/>
                <a:cs typeface="Times New Roman" pitchFamily="18" charset="0"/>
              </a:rPr>
              <a:t>(iv) VAL</a:t>
            </a:r>
          </a:p>
          <a:p>
            <a:pPr lvl="0">
              <a:buNone/>
            </a:pPr>
            <a:endParaRPr lang="en-US" sz="2400" dirty="0">
              <a:latin typeface="Times New Roman" pitchFamily="18" charset="0"/>
              <a:cs typeface="Times New Roman" pitchFamily="18" charset="0"/>
            </a:endParaRPr>
          </a:p>
          <a:p>
            <a:pPr lvl="0">
              <a:buNone/>
            </a:pPr>
            <a:r>
              <a:rPr lang="en-US" sz="2400" dirty="0">
                <a:latin typeface="Times New Roman" pitchFamily="18" charset="0"/>
                <a:cs typeface="Times New Roman" pitchFamily="18" charset="0"/>
              </a:rPr>
              <a:t>a. …………represents the capacity levers. </a:t>
            </a:r>
          </a:p>
          <a:p>
            <a:pPr lvl="0">
              <a:buNone/>
            </a:pPr>
            <a:r>
              <a:rPr lang="en-US" sz="2400" dirty="0">
                <a:latin typeface="Times New Roman" pitchFamily="18" charset="0"/>
                <a:cs typeface="Times New Roman" pitchFamily="18" charset="0"/>
              </a:rPr>
              <a:t>b. …………….means improvement.</a:t>
            </a:r>
          </a:p>
          <a:p>
            <a:pPr lvl="0">
              <a:buNone/>
            </a:pPr>
            <a:r>
              <a:rPr lang="en-US" sz="2400" dirty="0">
                <a:latin typeface="Times New Roman" pitchFamily="18" charset="0"/>
                <a:cs typeface="Times New Roman" pitchFamily="18" charset="0"/>
              </a:rPr>
              <a:t>c. Kaoru Ishikawa introduced the concept of……….</a:t>
            </a:r>
          </a:p>
          <a:p>
            <a:pPr lvl="0">
              <a:buNone/>
            </a:pPr>
            <a:r>
              <a:rPr lang="en-US" sz="2400" dirty="0">
                <a:latin typeface="Times New Roman" pitchFamily="18" charset="0"/>
                <a:cs typeface="Times New Roman" pitchFamily="18" charset="0"/>
              </a:rPr>
              <a:t>d. Small changes that increase the efficiency of current business model relates to…………… </a:t>
            </a:r>
          </a:p>
          <a:p>
            <a:pPr marL="0" lvl="0" indent="0" algn="just">
              <a:buNone/>
            </a:pPr>
            <a:endParaRPr lang="en-US" sz="24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146</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Glossary Questions</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lnSpcReduction="10000"/>
          </a:bodyPr>
          <a:lstStyle/>
          <a:p>
            <a:pPr>
              <a:buNone/>
            </a:pPr>
            <a:r>
              <a:rPr lang="en-US" sz="2400" b="1" dirty="0">
                <a:latin typeface="Times New Roman" pitchFamily="18" charset="0"/>
                <a:cs typeface="Times New Roman" pitchFamily="18" charset="0"/>
              </a:rPr>
              <a:t>Q. 2. Attempt all the parts: please pick the correct option from Glossary </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 Innovation</a:t>
            </a:r>
          </a:p>
          <a:p>
            <a:pPr>
              <a:buNone/>
            </a:pPr>
            <a:r>
              <a:rPr lang="en-US" sz="2400" dirty="0">
                <a:latin typeface="Times New Roman" pitchFamily="18" charset="0"/>
                <a:cs typeface="Times New Roman" pitchFamily="18" charset="0"/>
              </a:rPr>
              <a:t>(ii) </a:t>
            </a:r>
            <a:r>
              <a:rPr lang="en-US" sz="2400" dirty="0" err="1">
                <a:latin typeface="Times New Roman" pitchFamily="18" charset="0"/>
                <a:cs typeface="Times New Roman" pitchFamily="18" charset="0"/>
              </a:rPr>
              <a:t>Belbin</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(iii) </a:t>
            </a:r>
            <a:r>
              <a:rPr lang="en-US" sz="2400" dirty="0" err="1">
                <a:latin typeface="Times New Roman" pitchFamily="18" charset="0"/>
                <a:cs typeface="Times New Roman" pitchFamily="18" charset="0"/>
              </a:rPr>
              <a:t>Tuckman</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(iv) DPMO</a:t>
            </a:r>
          </a:p>
          <a:p>
            <a:pPr>
              <a:buNone/>
            </a:pPr>
            <a:endParaRPr lang="en-US" sz="2400" dirty="0">
              <a:latin typeface="Times New Roman" pitchFamily="18" charset="0"/>
              <a:cs typeface="Times New Roman" pitchFamily="18" charset="0"/>
            </a:endParaRPr>
          </a:p>
          <a:p>
            <a:pPr lvl="0">
              <a:buNone/>
            </a:pPr>
            <a:r>
              <a:rPr lang="en-US" sz="2400" dirty="0">
                <a:latin typeface="Times New Roman" pitchFamily="18" charset="0"/>
                <a:cs typeface="Times New Roman" pitchFamily="18" charset="0"/>
              </a:rPr>
              <a:t>a. Ratio of the number of defects in one million opportunities is………</a:t>
            </a:r>
          </a:p>
          <a:p>
            <a:pPr>
              <a:buNone/>
            </a:pPr>
            <a:r>
              <a:rPr lang="en-US" sz="2400" dirty="0">
                <a:latin typeface="Times New Roman" pitchFamily="18" charset="0"/>
                <a:cs typeface="Times New Roman" pitchFamily="18" charset="0"/>
              </a:rPr>
              <a:t>b. …………….is Turning a new concept into commercial success or widespread use.</a:t>
            </a:r>
          </a:p>
          <a:p>
            <a:pPr lvl="0">
              <a:buNone/>
            </a:pPr>
            <a:r>
              <a:rPr lang="en-US" sz="2400" dirty="0">
                <a:latin typeface="Times New Roman" pitchFamily="18" charset="0"/>
                <a:cs typeface="Times New Roman" pitchFamily="18" charset="0"/>
              </a:rPr>
              <a:t>c. Nine roles in teambuilding are suggested by …….. </a:t>
            </a:r>
          </a:p>
          <a:p>
            <a:pPr lvl="0">
              <a:buNone/>
            </a:pPr>
            <a:r>
              <a:rPr lang="en-US" sz="2400" dirty="0">
                <a:latin typeface="Times New Roman" pitchFamily="18" charset="0"/>
                <a:cs typeface="Times New Roman" pitchFamily="18" charset="0"/>
              </a:rPr>
              <a:t>d. ……………suggested team development model.</a:t>
            </a:r>
          </a:p>
          <a:p>
            <a:pPr marL="0" lvl="0" indent="0" algn="just">
              <a:buNone/>
            </a:pPr>
            <a:endParaRPr lang="en-US" sz="22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147</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Glossary Questions</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0" y="838200"/>
            <a:ext cx="9117927" cy="4834731"/>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81000" y="715080"/>
            <a:ext cx="8458200" cy="56857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5181600"/>
          </a:xfrm>
        </p:spPr>
        <p:txBody>
          <a:bodyPr>
            <a:normAutofit lnSpcReduction="10000"/>
          </a:bodyPr>
          <a:lstStyle/>
          <a:p>
            <a:pPr algn="just" fontAlgn="base">
              <a:buNone/>
            </a:pPr>
            <a:r>
              <a:rPr lang="en-US" sz="2800" dirty="0">
                <a:latin typeface="Times New Roman" pitchFamily="18" charset="0"/>
                <a:cs typeface="Times New Roman" pitchFamily="18" charset="0"/>
              </a:rPr>
              <a:t>At the end of the program, the student will be able to:</a:t>
            </a:r>
          </a:p>
          <a:p>
            <a:pPr algn="just" fontAlgn="base"/>
            <a:r>
              <a:rPr lang="en-US" sz="2800" dirty="0">
                <a:latin typeface="Times New Roman" pitchFamily="18" charset="0"/>
                <a:cs typeface="Times New Roman" pitchFamily="18" charset="0"/>
              </a:rPr>
              <a:t>Apply technical and business knowledge to solve complex problems and face current business challenges.</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Explore modern tools and technologies and apply the knowledge to design and develop solutions for betterment of the society.</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Work innovatively and communicate effectively with professionals worldwide and pursue lifelong learning to add value to society and environment.</a:t>
            </a:r>
          </a:p>
          <a:p>
            <a:pPr algn="just" fontAlgn="base">
              <a:buNone/>
            </a:pPr>
            <a:endParaRPr lang="en-US" sz="28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 Specific Outcome</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rPr>
              <a:t>Old</a:t>
            </a:r>
            <a:r>
              <a:rPr kumimoji="0" lang="en-US" sz="2800" b="1" i="0" u="none" strike="noStrike" kern="1200" cap="none" spc="0" normalizeH="0" noProof="0" dirty="0">
                <a:ln>
                  <a:noFill/>
                </a:ln>
                <a:solidFill>
                  <a:schemeClr val="dk1"/>
                </a:solidFill>
                <a:effectLst/>
                <a:uLnTx/>
                <a:uFillTx/>
                <a:latin typeface="Arial" panose="020B0604020202020204" pitchFamily="34" charset="0"/>
                <a:cs typeface="Arial" panose="020B0604020202020204" pitchFamily="34" charset="0"/>
              </a:rPr>
              <a:t> Question Papers</a:t>
            </a:r>
            <a:endPar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447801" y="735523"/>
            <a:ext cx="6400799" cy="567392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136439" y="1676400"/>
            <a:ext cx="8855161" cy="3343275"/>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rPr>
              <a:t>Old</a:t>
            </a:r>
            <a:r>
              <a:rPr kumimoji="0" lang="en-US" sz="2800" b="1" i="0" u="none" strike="noStrike" kern="1200" cap="none" spc="0" normalizeH="0" noProof="0" dirty="0">
                <a:ln>
                  <a:noFill/>
                </a:ln>
                <a:solidFill>
                  <a:schemeClr val="dk1"/>
                </a:solidFill>
                <a:effectLst/>
                <a:uLnTx/>
                <a:uFillTx/>
                <a:latin typeface="Arial" panose="020B0604020202020204" pitchFamily="34" charset="0"/>
                <a:cs typeface="Arial" panose="020B0604020202020204" pitchFamily="34" charset="0"/>
              </a:rPr>
              <a:t> Question Papers</a:t>
            </a:r>
            <a:endPar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2"/>
          <a:srcRect/>
          <a:stretch>
            <a:fillRect/>
          </a:stretch>
        </p:blipFill>
        <p:spPr bwMode="auto">
          <a:xfrm>
            <a:off x="228600" y="914400"/>
            <a:ext cx="8562975" cy="522312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Old</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Question Papers</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252413" y="1247264"/>
            <a:ext cx="8586787" cy="4315336"/>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5486400"/>
          </a:xfrm>
        </p:spPr>
        <p:txBody>
          <a:bodyPr>
            <a:normAutofit fontScale="85000" lnSpcReduction="20000"/>
          </a:bodyPr>
          <a:lstStyle/>
          <a:p>
            <a:pPr marL="514350" lvl="0" indent="-514350" algn="just">
              <a:spcAft>
                <a:spcPts val="1200"/>
              </a:spcAft>
              <a:buNone/>
            </a:pPr>
            <a:r>
              <a:rPr lang="en-US" sz="2800" dirty="0">
                <a:latin typeface="Times New Roman" pitchFamily="18" charset="0"/>
                <a:cs typeface="Times New Roman" pitchFamily="18" charset="0"/>
              </a:rPr>
              <a:t>Q1. Discuss the situational leadership.</a:t>
            </a:r>
          </a:p>
          <a:p>
            <a:pPr marL="514350" lvl="0" indent="-514350" algn="just">
              <a:spcAft>
                <a:spcPts val="1200"/>
              </a:spcAft>
              <a:buNone/>
            </a:pPr>
            <a:r>
              <a:rPr lang="en-US" sz="2800" dirty="0">
                <a:latin typeface="Times New Roman" pitchFamily="18" charset="0"/>
                <a:cs typeface="Times New Roman" pitchFamily="18" charset="0"/>
              </a:rPr>
              <a:t>Q2. Describe the concept of quality with DMAIC.</a:t>
            </a:r>
          </a:p>
          <a:p>
            <a:pPr marL="514350" lvl="0" indent="-514350" algn="just">
              <a:spcAft>
                <a:spcPts val="1200"/>
              </a:spcAft>
              <a:buNone/>
            </a:pPr>
            <a:r>
              <a:rPr lang="en-US" sz="2800" dirty="0">
                <a:latin typeface="Times New Roman" pitchFamily="18" charset="0"/>
                <a:cs typeface="Times New Roman" pitchFamily="18" charset="0"/>
              </a:rPr>
              <a:t>Q3. Discuss the need and importance of innovation. </a:t>
            </a:r>
          </a:p>
          <a:p>
            <a:pPr marL="514350" lvl="0" indent="-514350" algn="just">
              <a:spcAft>
                <a:spcPts val="1200"/>
              </a:spcAft>
              <a:buNone/>
            </a:pPr>
            <a:r>
              <a:rPr lang="en-US" sz="2800" dirty="0">
                <a:latin typeface="Times New Roman" pitchFamily="18" charset="0"/>
                <a:cs typeface="Times New Roman" pitchFamily="18" charset="0"/>
              </a:rPr>
              <a:t>Q4. Enumerate various leadership styles</a:t>
            </a:r>
          </a:p>
          <a:p>
            <a:pPr marL="514350" lvl="0" indent="-514350" algn="just">
              <a:spcAft>
                <a:spcPts val="1200"/>
              </a:spcAft>
              <a:buNone/>
            </a:pPr>
            <a:r>
              <a:rPr lang="en-US" sz="2800" dirty="0">
                <a:latin typeface="Times New Roman" pitchFamily="18" charset="0"/>
                <a:cs typeface="Times New Roman" pitchFamily="18" charset="0"/>
              </a:rPr>
              <a:t>Q5. Describe the Bruce </a:t>
            </a:r>
            <a:r>
              <a:rPr lang="en-US" sz="2800" dirty="0" err="1">
                <a:latin typeface="Times New Roman" pitchFamily="18" charset="0"/>
                <a:cs typeface="Times New Roman" pitchFamily="18" charset="0"/>
              </a:rPr>
              <a:t>Tuckman’s</a:t>
            </a:r>
            <a:r>
              <a:rPr lang="en-US" sz="2800" dirty="0">
                <a:latin typeface="Times New Roman" pitchFamily="18" charset="0"/>
                <a:cs typeface="Times New Roman" pitchFamily="18" charset="0"/>
              </a:rPr>
              <a:t> model of team development.</a:t>
            </a:r>
          </a:p>
          <a:p>
            <a:pPr marL="514350" lvl="0" indent="-514350" algn="just">
              <a:spcAft>
                <a:spcPts val="1200"/>
              </a:spcAft>
              <a:buNone/>
            </a:pPr>
            <a:r>
              <a:rPr lang="en-US" sz="2800" dirty="0">
                <a:latin typeface="Times New Roman" pitchFamily="18" charset="0"/>
                <a:cs typeface="Times New Roman" pitchFamily="18" charset="0"/>
              </a:rPr>
              <a:t>Q6. Describe the </a:t>
            </a:r>
            <a:r>
              <a:rPr lang="en-US" sz="2800" dirty="0" err="1">
                <a:latin typeface="Times New Roman" pitchFamily="18" charset="0"/>
                <a:cs typeface="Times New Roman" pitchFamily="18" charset="0"/>
              </a:rPr>
              <a:t>Belbin’s</a:t>
            </a:r>
            <a:r>
              <a:rPr lang="en-US" sz="2800" dirty="0">
                <a:latin typeface="Times New Roman" pitchFamily="18" charset="0"/>
                <a:cs typeface="Times New Roman" pitchFamily="18" charset="0"/>
              </a:rPr>
              <a:t> model of team roles. </a:t>
            </a:r>
          </a:p>
          <a:p>
            <a:pPr marL="514350" lvl="0" indent="-514350" algn="just">
              <a:spcAft>
                <a:spcPts val="1200"/>
              </a:spcAft>
              <a:buNone/>
            </a:pPr>
            <a:r>
              <a:rPr lang="en-US" sz="2800" dirty="0">
                <a:latin typeface="Times New Roman" pitchFamily="18" charset="0"/>
                <a:cs typeface="Times New Roman" pitchFamily="18" charset="0"/>
              </a:rPr>
              <a:t>Q7. Describe the concept of Six Sigma in quality.</a:t>
            </a:r>
          </a:p>
          <a:p>
            <a:pPr marL="514350" lvl="0" indent="-514350" algn="just">
              <a:spcAft>
                <a:spcPts val="1200"/>
              </a:spcAft>
              <a:buNone/>
            </a:pPr>
            <a:r>
              <a:rPr lang="en-US" sz="2800" dirty="0">
                <a:latin typeface="Times New Roman" pitchFamily="18" charset="0"/>
                <a:cs typeface="Times New Roman" pitchFamily="18" charset="0"/>
              </a:rPr>
              <a:t>Q8. Connect the Leader and manager with 13 musical notes.</a:t>
            </a:r>
          </a:p>
          <a:p>
            <a:pPr marL="514350" lvl="0" indent="-514350" algn="just">
              <a:spcAft>
                <a:spcPts val="1200"/>
              </a:spcAft>
              <a:buNone/>
            </a:pPr>
            <a:r>
              <a:rPr lang="en-US" sz="2800" dirty="0">
                <a:latin typeface="Times New Roman" pitchFamily="18" charset="0"/>
                <a:cs typeface="Times New Roman" pitchFamily="18" charset="0"/>
              </a:rPr>
              <a:t>Q9. Describe the concept of SIPOC.</a:t>
            </a:r>
          </a:p>
          <a:p>
            <a:pPr marL="514350" lvl="0" indent="-514350" algn="just">
              <a:spcAft>
                <a:spcPts val="1200"/>
              </a:spcAft>
              <a:buNone/>
            </a:pPr>
            <a:r>
              <a:rPr lang="en-US" sz="2800" dirty="0">
                <a:latin typeface="Times New Roman" pitchFamily="18" charset="0"/>
                <a:cs typeface="Times New Roman" pitchFamily="18" charset="0"/>
              </a:rPr>
              <a:t>Q10. Differentiate between leader and manager.   </a:t>
            </a:r>
          </a:p>
          <a:p>
            <a:pPr marL="514350" indent="-514350" algn="just">
              <a:spcAft>
                <a:spcPts val="1200"/>
              </a:spcAf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209800" y="6356350"/>
            <a:ext cx="55626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154</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Times New Roman" pitchFamily="18" charset="0"/>
                <a:cs typeface="Times New Roman" pitchFamily="18" charset="0"/>
              </a:rPr>
              <a:t>Expected Questions for University Exam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57646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Innovation</a:t>
            </a:r>
          </a:p>
          <a:p>
            <a:pPr algn="just"/>
            <a:r>
              <a:rPr lang="en-US" sz="2800" dirty="0">
                <a:latin typeface="Times New Roman" pitchFamily="18" charset="0"/>
                <a:cs typeface="Times New Roman" pitchFamily="18" charset="0"/>
              </a:rPr>
              <a:t>Quality</a:t>
            </a:r>
          </a:p>
          <a:p>
            <a:pPr algn="just"/>
            <a:r>
              <a:rPr lang="en-US" sz="2800" dirty="0">
                <a:latin typeface="Times New Roman" pitchFamily="18" charset="0"/>
                <a:cs typeface="Times New Roman" pitchFamily="18" charset="0"/>
              </a:rPr>
              <a:t>Leadership</a:t>
            </a:r>
          </a:p>
          <a:p>
            <a:pPr algn="just"/>
            <a:r>
              <a:rPr lang="en-US" sz="2800" dirty="0">
                <a:latin typeface="Times New Roman" pitchFamily="18" charset="0"/>
                <a:cs typeface="Times New Roman" pitchFamily="18" charset="0"/>
              </a:rPr>
              <a:t>Connecting Leaders-Managers with 13 Musical Notes</a:t>
            </a:r>
          </a:p>
          <a:p>
            <a:pPr algn="just"/>
            <a:r>
              <a:rPr lang="en-US" sz="2800" dirty="0">
                <a:latin typeface="Times New Roman" pitchFamily="18" charset="0"/>
                <a:cs typeface="Times New Roman" pitchFamily="18" charset="0"/>
              </a:rPr>
              <a:t>Importance of Spatial elements for innovation</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209800" y="6356350"/>
            <a:ext cx="55626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155</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itchFamily="18" charset="0"/>
                <a:cs typeface="Times New Roman" pitchFamily="18" charset="0"/>
              </a:rPr>
              <a:t>Recap of Unit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576466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257800"/>
          </a:xfrm>
        </p:spPr>
        <p:txBody>
          <a:bodyPr>
            <a:normAutofit/>
          </a:bodyPr>
          <a:lstStyle/>
          <a:p>
            <a:pPr algn="ctr">
              <a:buNone/>
            </a:pPr>
            <a:endParaRPr lang="en-US" sz="4400" b="1" dirty="0">
              <a:latin typeface="Times New Roman" pitchFamily="18" charset="0"/>
              <a:cs typeface="Times New Roman" pitchFamily="18" charset="0"/>
            </a:endParaRPr>
          </a:p>
          <a:p>
            <a:pPr algn="ctr">
              <a:buNone/>
            </a:pPr>
            <a:endParaRPr lang="en-US" sz="4400" b="1" dirty="0">
              <a:latin typeface="Times New Roman" pitchFamily="18" charset="0"/>
              <a:cs typeface="Times New Roman" pitchFamily="18" charset="0"/>
            </a:endParaRPr>
          </a:p>
          <a:p>
            <a:pPr algn="ctr">
              <a:buNone/>
            </a:pPr>
            <a:r>
              <a:rPr lang="en-US" sz="4400" b="1" dirty="0">
                <a:latin typeface="Times New Roman" pitchFamily="18" charset="0"/>
                <a:cs typeface="Times New Roman" pitchFamily="18" charset="0"/>
              </a:rPr>
              <a:t>Thank You</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209800" y="6356350"/>
            <a:ext cx="55626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156</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2800" b="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5764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b="1" dirty="0">
                <a:latin typeface="Times New Roman" pitchFamily="18" charset="0"/>
                <a:cs typeface="Times New Roman" pitchFamily="18" charset="0"/>
              </a:rPr>
              <a:t>COs &amp; PSOs Mapping</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graphicFrame>
        <p:nvGraphicFramePr>
          <p:cNvPr id="11" name="Table 10"/>
          <p:cNvGraphicFramePr>
            <a:graphicFrameLocks noGrp="1"/>
          </p:cNvGraphicFramePr>
          <p:nvPr/>
        </p:nvGraphicFramePr>
        <p:xfrm>
          <a:off x="1600200" y="1295400"/>
          <a:ext cx="6186164" cy="4235973"/>
        </p:xfrm>
        <a:graphic>
          <a:graphicData uri="http://schemas.openxmlformats.org/drawingml/2006/table">
            <a:tbl>
              <a:tblPr firstRow="1" bandRow="1">
                <a:tableStyleId>{5C22544A-7EE6-4342-B048-85BDC9FD1C3A}</a:tableStyleId>
              </a:tblPr>
              <a:tblGrid>
                <a:gridCol w="1311782">
                  <a:extLst>
                    <a:ext uri="{9D8B030D-6E8A-4147-A177-3AD203B41FA5}">
                      <a16:colId xmlns:a16="http://schemas.microsoft.com/office/drawing/2014/main" val="20000"/>
                    </a:ext>
                  </a:extLst>
                </a:gridCol>
                <a:gridCol w="1645104">
                  <a:extLst>
                    <a:ext uri="{9D8B030D-6E8A-4147-A177-3AD203B41FA5}">
                      <a16:colId xmlns:a16="http://schemas.microsoft.com/office/drawing/2014/main" val="20001"/>
                    </a:ext>
                  </a:extLst>
                </a:gridCol>
                <a:gridCol w="1645104">
                  <a:extLst>
                    <a:ext uri="{9D8B030D-6E8A-4147-A177-3AD203B41FA5}">
                      <a16:colId xmlns:a16="http://schemas.microsoft.com/office/drawing/2014/main" val="20002"/>
                    </a:ext>
                  </a:extLst>
                </a:gridCol>
                <a:gridCol w="1584174">
                  <a:extLst>
                    <a:ext uri="{9D8B030D-6E8A-4147-A177-3AD203B41FA5}">
                      <a16:colId xmlns:a16="http://schemas.microsoft.com/office/drawing/2014/main" val="306484564"/>
                    </a:ext>
                  </a:extLst>
                </a:gridCol>
              </a:tblGrid>
              <a:tr h="700821">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98223">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baseline="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714091">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93152">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64843">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764843">
                <a:tc>
                  <a:txBody>
                    <a:bodyPr/>
                    <a:lstStyle/>
                    <a:p>
                      <a:pPr marL="0" marR="0" algn="ctr">
                        <a:lnSpc>
                          <a:spcPct val="115000"/>
                        </a:lnSpc>
                        <a:spcBef>
                          <a:spcPts val="0"/>
                        </a:spcBef>
                        <a:spcAft>
                          <a:spcPts val="0"/>
                        </a:spcAft>
                      </a:pPr>
                      <a:r>
                        <a:rPr lang="en-US" sz="2800" b="1" dirty="0">
                          <a:solidFill>
                            <a:schemeClr val="tx1"/>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800" b="0" dirty="0">
                          <a:solidFill>
                            <a:schemeClr val="tx1"/>
                          </a:solidFill>
                          <a:latin typeface="Times New Roman" pitchFamily="18" charset="0"/>
                          <a:ea typeface="Times New Roman"/>
                          <a:cs typeface="Times New Roman" pitchFamily="18" charset="0"/>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 Educational Objectives</a:t>
            </a:r>
          </a:p>
        </p:txBody>
      </p:sp>
      <p:graphicFrame>
        <p:nvGraphicFramePr>
          <p:cNvPr id="8" name="Content Placeholder 7"/>
          <p:cNvGraphicFramePr>
            <a:graphicFrameLocks noGrp="1"/>
          </p:cNvGraphicFramePr>
          <p:nvPr>
            <p:ph idx="1"/>
          </p:nvPr>
        </p:nvGraphicFramePr>
        <p:xfrm>
          <a:off x="304800" y="990600"/>
          <a:ext cx="8610600" cy="5298614"/>
        </p:xfrm>
        <a:graphic>
          <a:graphicData uri="http://schemas.openxmlformats.org/drawingml/2006/table">
            <a:tbl>
              <a:tblPr firstRow="1" bandRow="1">
                <a:tableStyleId>{5C22544A-7EE6-4342-B048-85BDC9FD1C3A}</a:tableStyleId>
              </a:tblPr>
              <a:tblGrid>
                <a:gridCol w="2217882">
                  <a:extLst>
                    <a:ext uri="{9D8B030D-6E8A-4147-A177-3AD203B41FA5}">
                      <a16:colId xmlns:a16="http://schemas.microsoft.com/office/drawing/2014/main" val="20001"/>
                    </a:ext>
                  </a:extLst>
                </a:gridCol>
                <a:gridCol w="6392718">
                  <a:extLst>
                    <a:ext uri="{9D8B030D-6E8A-4147-A177-3AD203B41FA5}">
                      <a16:colId xmlns:a16="http://schemas.microsoft.com/office/drawing/2014/main" val="20002"/>
                    </a:ext>
                  </a:extLst>
                </a:gridCol>
              </a:tblGrid>
              <a:tr h="1006898">
                <a:tc>
                  <a:txBody>
                    <a:bodyPr/>
                    <a:lstStyle/>
                    <a:p>
                      <a:pPr marL="0" marR="0" algn="ctr">
                        <a:lnSpc>
                          <a:spcPct val="115000"/>
                        </a:lnSpc>
                        <a:spcBef>
                          <a:spcPts val="0"/>
                        </a:spcBef>
                        <a:spcAft>
                          <a:spcPts val="0"/>
                        </a:spcAft>
                      </a:pPr>
                      <a:r>
                        <a:rPr lang="en-US" sz="2000" b="1" dirty="0">
                          <a:solidFill>
                            <a:schemeClr val="tx1"/>
                          </a:solidFill>
                          <a:latin typeface="Times New Roman"/>
                          <a:ea typeface="Times New Roman"/>
                        </a:rPr>
                        <a:t>Program Educational</a:t>
                      </a:r>
                      <a:r>
                        <a:rPr lang="en-US" sz="2000" b="1" baseline="0" dirty="0">
                          <a:solidFill>
                            <a:schemeClr val="tx1"/>
                          </a:solidFill>
                          <a:latin typeface="Times New Roman"/>
                          <a:ea typeface="Times New Roman"/>
                        </a:rPr>
                        <a:t> Objectives</a:t>
                      </a:r>
                      <a:r>
                        <a:rPr lang="en-US" sz="2000" b="1" dirty="0">
                          <a:solidFill>
                            <a:schemeClr val="tx1"/>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800" b="0" dirty="0">
                          <a:solidFill>
                            <a:schemeClr val="tx1"/>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24928">
                <a:tc>
                  <a:txBody>
                    <a:bodyPr/>
                    <a:lstStyle/>
                    <a:p>
                      <a:pPr marL="0" marR="0" algn="ctr">
                        <a:lnSpc>
                          <a:spcPct val="115000"/>
                        </a:lnSpc>
                        <a:spcBef>
                          <a:spcPts val="0"/>
                        </a:spcBef>
                        <a:spcAft>
                          <a:spcPts val="0"/>
                        </a:spcAft>
                      </a:pPr>
                      <a:r>
                        <a:rPr lang="en-US" sz="2800" b="0" dirty="0">
                          <a:solidFill>
                            <a:schemeClr val="tx1"/>
                          </a:solidFill>
                          <a:latin typeface="Times New Roman"/>
                          <a:ea typeface="Times New Roman"/>
                        </a:rPr>
                        <a:t>PEO</a:t>
                      </a:r>
                      <a:r>
                        <a:rPr lang="en-US" sz="2800" b="0" baseline="0" dirty="0">
                          <a:solidFill>
                            <a:schemeClr val="tx1"/>
                          </a:solidFill>
                          <a:latin typeface="Times New Roman"/>
                          <a:ea typeface="Times New Roman"/>
                        </a:rPr>
                        <a:t> 1</a:t>
                      </a:r>
                      <a:endParaRPr lang="en-US" sz="28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a:solidFill>
                            <a:schemeClr val="tx1"/>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1800" b="0" baseline="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025964">
                <a:tc>
                  <a:txBody>
                    <a:bodyPr/>
                    <a:lstStyle/>
                    <a:p>
                      <a:pPr marL="0" marR="0" algn="ctr">
                        <a:lnSpc>
                          <a:spcPct val="115000"/>
                        </a:lnSpc>
                        <a:spcBef>
                          <a:spcPts val="0"/>
                        </a:spcBef>
                        <a:spcAft>
                          <a:spcPts val="0"/>
                        </a:spcAft>
                      </a:pPr>
                      <a:r>
                        <a:rPr lang="en-US" sz="2800" b="0" dirty="0">
                          <a:solidFill>
                            <a:schemeClr val="tx1"/>
                          </a:solidFill>
                          <a:latin typeface="Times New Roman"/>
                          <a:ea typeface="Times New Roman"/>
                        </a:rPr>
                        <a:t>PEO 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a:solidFill>
                            <a:schemeClr val="tx1"/>
                          </a:solidFill>
                          <a:effectLst/>
                          <a:latin typeface="+mn-lt"/>
                          <a:ea typeface="+mn-ea"/>
                          <a:cs typeface="+mn-cs"/>
                        </a:rPr>
                        <a:t>To have a successful career in industries, to pursue higher studies or to support entrepreneurial endeavors and to face the global challenges.</a:t>
                      </a:r>
                      <a:endParaRPr lang="en-US" sz="1800" b="0" dirty="0">
                        <a:solidFill>
                          <a:schemeClr val="tx1"/>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024928">
                <a:tc>
                  <a:txBody>
                    <a:bodyPr/>
                    <a:lstStyle/>
                    <a:p>
                      <a:pPr marL="0" marR="0" algn="ctr">
                        <a:lnSpc>
                          <a:spcPct val="115000"/>
                        </a:lnSpc>
                        <a:spcBef>
                          <a:spcPts val="0"/>
                        </a:spcBef>
                        <a:spcAft>
                          <a:spcPts val="0"/>
                        </a:spcAft>
                      </a:pPr>
                      <a:r>
                        <a:rPr lang="en-US" sz="2800" b="0" dirty="0">
                          <a:solidFill>
                            <a:schemeClr val="tx1"/>
                          </a:solidFill>
                          <a:latin typeface="Times New Roman"/>
                          <a:ea typeface="Times New Roman"/>
                        </a:rPr>
                        <a:t>PEO</a:t>
                      </a:r>
                      <a:r>
                        <a:rPr lang="en-US" sz="2800" b="0" baseline="0" dirty="0">
                          <a:solidFill>
                            <a:schemeClr val="tx1"/>
                          </a:solidFill>
                          <a:latin typeface="Times New Roman"/>
                          <a:ea typeface="Times New Roman"/>
                        </a:rPr>
                        <a:t> 3</a:t>
                      </a:r>
                      <a:endParaRPr lang="en-US" sz="28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a:solidFill>
                            <a:schemeClr val="tx1"/>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8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098882">
                <a:tc>
                  <a:txBody>
                    <a:bodyPr/>
                    <a:lstStyle/>
                    <a:p>
                      <a:pPr marL="0" marR="0" algn="ctr">
                        <a:lnSpc>
                          <a:spcPct val="115000"/>
                        </a:lnSpc>
                        <a:spcBef>
                          <a:spcPts val="0"/>
                        </a:spcBef>
                        <a:spcAft>
                          <a:spcPts val="0"/>
                        </a:spcAft>
                      </a:pPr>
                      <a:r>
                        <a:rPr lang="en-US" sz="2800" b="0" dirty="0">
                          <a:solidFill>
                            <a:schemeClr val="tx1"/>
                          </a:solidFill>
                          <a:latin typeface="Times New Roman"/>
                          <a:ea typeface="Times New Roman"/>
                        </a:rPr>
                        <a:t>PEO</a:t>
                      </a:r>
                      <a:r>
                        <a:rPr lang="en-US" sz="2800" b="0" baseline="0" dirty="0">
                          <a:solidFill>
                            <a:schemeClr val="tx1"/>
                          </a:solidFill>
                          <a:latin typeface="Times New Roman"/>
                          <a:ea typeface="Times New Roman"/>
                        </a:rPr>
                        <a:t> 4</a:t>
                      </a:r>
                      <a:endParaRPr lang="en-US" sz="28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800" b="0" i="0" kern="1200" dirty="0">
                          <a:solidFill>
                            <a:schemeClr val="tx1"/>
                          </a:solidFill>
                          <a:effectLst/>
                          <a:latin typeface="+mn-lt"/>
                          <a:ea typeface="+mn-ea"/>
                          <a:cs typeface="+mn-cs"/>
                        </a:rPr>
                        <a:t>To have life-long learning for up-skilling and re-skilling for successful professional career as engineer, scientist, entrepreneur and bureaucrat for betterment of society.</a:t>
                      </a:r>
                      <a:endParaRPr lang="en-US" sz="1800" b="0" dirty="0">
                        <a:solidFill>
                          <a:schemeClr val="tx1"/>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Result Analysis</a:t>
            </a:r>
          </a:p>
        </p:txBody>
      </p:sp>
      <p:graphicFrame>
        <p:nvGraphicFramePr>
          <p:cNvPr id="10" name="Table 9"/>
          <p:cNvGraphicFramePr>
            <a:graphicFrameLocks noGrp="1"/>
          </p:cNvGraphicFramePr>
          <p:nvPr>
            <p:extLst>
              <p:ext uri="{D42A27DB-BD31-4B8C-83A1-F6EECF244321}">
                <p14:modId xmlns:p14="http://schemas.microsoft.com/office/powerpoint/2010/main" val="3292797021"/>
              </p:ext>
            </p:extLst>
          </p:nvPr>
        </p:nvGraphicFramePr>
        <p:xfrm>
          <a:off x="152400" y="2406544"/>
          <a:ext cx="8839200" cy="3460856"/>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1617384892"/>
                    </a:ext>
                  </a:extLst>
                </a:gridCol>
                <a:gridCol w="1066800">
                  <a:extLst>
                    <a:ext uri="{9D8B030D-6E8A-4147-A177-3AD203B41FA5}">
                      <a16:colId xmlns:a16="http://schemas.microsoft.com/office/drawing/2014/main" val="4289516543"/>
                    </a:ext>
                  </a:extLst>
                </a:gridCol>
                <a:gridCol w="734888">
                  <a:extLst>
                    <a:ext uri="{9D8B030D-6E8A-4147-A177-3AD203B41FA5}">
                      <a16:colId xmlns:a16="http://schemas.microsoft.com/office/drawing/2014/main" val="3318816472"/>
                    </a:ext>
                  </a:extLst>
                </a:gridCol>
                <a:gridCol w="914400">
                  <a:extLst>
                    <a:ext uri="{9D8B030D-6E8A-4147-A177-3AD203B41FA5}">
                      <a16:colId xmlns:a16="http://schemas.microsoft.com/office/drawing/2014/main" val="2266740253"/>
                    </a:ext>
                  </a:extLst>
                </a:gridCol>
                <a:gridCol w="914400">
                  <a:extLst>
                    <a:ext uri="{9D8B030D-6E8A-4147-A177-3AD203B41FA5}">
                      <a16:colId xmlns:a16="http://schemas.microsoft.com/office/drawing/2014/main" val="3220098045"/>
                    </a:ext>
                  </a:extLst>
                </a:gridCol>
                <a:gridCol w="941512">
                  <a:extLst>
                    <a:ext uri="{9D8B030D-6E8A-4147-A177-3AD203B41FA5}">
                      <a16:colId xmlns:a16="http://schemas.microsoft.com/office/drawing/2014/main" val="2833810563"/>
                    </a:ext>
                  </a:extLst>
                </a:gridCol>
                <a:gridCol w="838200">
                  <a:extLst>
                    <a:ext uri="{9D8B030D-6E8A-4147-A177-3AD203B41FA5}">
                      <a16:colId xmlns:a16="http://schemas.microsoft.com/office/drawing/2014/main" val="2321598048"/>
                    </a:ext>
                  </a:extLst>
                </a:gridCol>
                <a:gridCol w="990600">
                  <a:extLst>
                    <a:ext uri="{9D8B030D-6E8A-4147-A177-3AD203B41FA5}">
                      <a16:colId xmlns:a16="http://schemas.microsoft.com/office/drawing/2014/main" val="3675056746"/>
                    </a:ext>
                  </a:extLst>
                </a:gridCol>
                <a:gridCol w="990600">
                  <a:extLst>
                    <a:ext uri="{9D8B030D-6E8A-4147-A177-3AD203B41FA5}">
                      <a16:colId xmlns:a16="http://schemas.microsoft.com/office/drawing/2014/main" val="1157482600"/>
                    </a:ext>
                  </a:extLst>
                </a:gridCol>
              </a:tblGrid>
              <a:tr h="1449176">
                <a:tc>
                  <a:txBody>
                    <a:bodyPr/>
                    <a:lstStyle/>
                    <a:p>
                      <a:pPr algn="ctr"/>
                      <a:r>
                        <a:rPr lang="en-IN" sz="1800" b="1" kern="1200" dirty="0">
                          <a:effectLst/>
                          <a:latin typeface="Times New Roman" pitchFamily="18" charset="0"/>
                          <a:cs typeface="Times New Roman" pitchFamily="18" charset="0"/>
                        </a:rPr>
                        <a:t>Subject Name </a:t>
                      </a:r>
                    </a:p>
                    <a:p>
                      <a:pPr algn="ctr"/>
                      <a:r>
                        <a:rPr lang="en-IN" sz="1800" b="1" kern="1200" dirty="0">
                          <a:effectLst/>
                          <a:latin typeface="Times New Roman" pitchFamily="18" charset="0"/>
                          <a:cs typeface="Times New Roman" pitchFamily="18" charset="0"/>
                        </a:rPr>
                        <a:t>&amp; </a:t>
                      </a:r>
                    </a:p>
                    <a:p>
                      <a:pPr algn="ctr"/>
                      <a:r>
                        <a:rPr lang="en-IN" sz="1800" b="1" kern="1200" dirty="0">
                          <a:effectLst/>
                          <a:latin typeface="Times New Roman" pitchFamily="18" charset="0"/>
                          <a:cs typeface="Times New Roman" pitchFamily="18" charset="0"/>
                        </a:rPr>
                        <a:t>Code</a:t>
                      </a:r>
                      <a:endParaRPr lang="en-IN"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Total Number</a:t>
                      </a:r>
                      <a:r>
                        <a:rPr lang="en-IN" sz="1800" b="1" kern="1200" baseline="0" dirty="0">
                          <a:effectLst/>
                          <a:latin typeface="Times New Roman" pitchFamily="18" charset="0"/>
                          <a:cs typeface="Times New Roman" pitchFamily="18" charset="0"/>
                        </a:rPr>
                        <a:t> </a:t>
                      </a:r>
                      <a:r>
                        <a:rPr lang="en-IN" sz="1800" b="1" kern="1200" dirty="0">
                          <a:effectLst/>
                          <a:latin typeface="Times New Roman" pitchFamily="18" charset="0"/>
                          <a:cs typeface="Times New Roman" pitchFamily="18" charset="0"/>
                        </a:rPr>
                        <a:t>of Students</a:t>
                      </a:r>
                      <a:endParaRPr lang="en-IN" b="1" dirty="0">
                        <a:latin typeface="Times New Roman" pitchFamily="18" charset="0"/>
                        <a:cs typeface="Times New Roman" pitchFamily="18" charset="0"/>
                      </a:endParaRPr>
                    </a:p>
                  </a:txBody>
                  <a:tcPr anchor="ctr"/>
                </a:tc>
                <a:tc>
                  <a:txBody>
                    <a:bodyPr/>
                    <a:lstStyle/>
                    <a:p>
                      <a:pPr algn="ctr"/>
                      <a:r>
                        <a:rPr lang="en-IN" sz="1800" b="1" kern="1200" dirty="0">
                          <a:effectLst/>
                          <a:latin typeface="Times New Roman" pitchFamily="18" charset="0"/>
                          <a:cs typeface="Times New Roman" pitchFamily="18" charset="0"/>
                        </a:rPr>
                        <a:t>Pass (%)</a:t>
                      </a:r>
                      <a:endParaRPr lang="en-IN" b="1" dirty="0">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40&gt;65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65&gt;75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
                      </a:r>
                      <a:br>
                        <a:rPr lang="en-IN" sz="1800" b="1" dirty="0">
                          <a:effectLst/>
                          <a:latin typeface="Times New Roman" pitchFamily="18" charset="0"/>
                          <a:cs typeface="Times New Roman" pitchFamily="18" charset="0"/>
                        </a:rPr>
                      </a:br>
                      <a:r>
                        <a:rPr lang="en-IN" sz="1800" b="1" dirty="0">
                          <a:effectLst/>
                          <a:latin typeface="Times New Roman" pitchFamily="18" charset="0"/>
                          <a:cs typeface="Times New Roman" pitchFamily="18" charset="0"/>
                        </a:rPr>
                        <a:t>75&gt;90</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IN" sz="1800" b="1" dirty="0">
                        <a:effectLst/>
                        <a:latin typeface="Times New Roman" pitchFamily="18" charset="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90 </a:t>
                      </a:r>
                    </a:p>
                    <a:p>
                      <a:pPr marL="0" marR="0" indent="0" algn="ctr" defTabSz="914400" rtl="0" eaLnBrk="1" fontAlgn="ctr" latinLnBrk="0" hangingPunct="1">
                        <a:lnSpc>
                          <a:spcPct val="100000"/>
                        </a:lnSpc>
                        <a:spcBef>
                          <a:spcPts val="0"/>
                        </a:spcBef>
                        <a:spcAft>
                          <a:spcPts val="0"/>
                        </a:spcAft>
                        <a:buClrTx/>
                        <a:buSzTx/>
                        <a:buFontTx/>
                        <a:buNone/>
                        <a:tabLst/>
                        <a:defRPr/>
                      </a:pPr>
                      <a:r>
                        <a:rPr lang="en-IN" sz="1800" b="1" dirty="0">
                          <a:effectLst/>
                          <a:latin typeface="Times New Roman" pitchFamily="18" charset="0"/>
                          <a:cs typeface="Times New Roman" pitchFamily="18" charset="0"/>
                        </a:rPr>
                        <a:t>&amp; Above (</a:t>
                      </a:r>
                      <a:r>
                        <a:rPr lang="en-IN" sz="1800" b="1" kern="1200" dirty="0">
                          <a:effectLst/>
                          <a:latin typeface="Times New Roman" pitchFamily="18" charset="0"/>
                          <a:cs typeface="Times New Roman" pitchFamily="18" charset="0"/>
                        </a:rPr>
                        <a:t>%)</a:t>
                      </a:r>
                      <a:endParaRPr lang="en-IN" sz="1800" b="1" dirty="0">
                        <a:effectLst/>
                        <a:latin typeface="Times New Roman" pitchFamily="18" charset="0"/>
                        <a:cs typeface="Times New Roman" pitchFamily="18" charset="0"/>
                      </a:endParaRPr>
                    </a:p>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Backlog</a:t>
                      </a:r>
                    </a:p>
                  </a:txBody>
                  <a:tcPr anchor="ctr"/>
                </a:tc>
                <a:tc>
                  <a:txBody>
                    <a:bodyPr/>
                    <a:lstStyle/>
                    <a:p>
                      <a:pPr marL="0" algn="ctr" fontAlgn="ctr">
                        <a:spcBef>
                          <a:spcPts val="0"/>
                        </a:spcBef>
                        <a:spcAft>
                          <a:spcPts val="0"/>
                        </a:spcAft>
                      </a:pPr>
                      <a:r>
                        <a:rPr lang="en-IN" sz="1800" b="1" dirty="0">
                          <a:effectLst/>
                          <a:latin typeface="Times New Roman" pitchFamily="18" charset="0"/>
                          <a:cs typeface="Times New Roman" pitchFamily="18" charset="0"/>
                        </a:rPr>
                        <a:t>Average Marks</a:t>
                      </a:r>
                    </a:p>
                  </a:txBody>
                  <a:tcPr anchor="ctr"/>
                </a:tc>
                <a:extLst>
                  <a:ext uri="{0D108BD9-81ED-4DB2-BD59-A6C34878D82A}">
                    <a16:rowId xmlns:a16="http://schemas.microsoft.com/office/drawing/2014/main" val="3401272883"/>
                  </a:ext>
                </a:extLst>
              </a:tr>
              <a:tr h="1449176">
                <a:tc gridSpan="9">
                  <a:txBody>
                    <a:bodyPr/>
                    <a:lstStyle/>
                    <a:p>
                      <a:pPr algn="ctr"/>
                      <a:r>
                        <a:rPr lang="en-IN" sz="4800" b="1" dirty="0">
                          <a:latin typeface="Times New Roman" pitchFamily="18" charset="0"/>
                          <a:cs typeface="Times New Roman" pitchFamily="18" charset="0"/>
                        </a:rPr>
                        <a:t>Not Applicable</a:t>
                      </a: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algn="ctr"/>
                      <a:endParaRPr lang="en-IN" b="1" dirty="0">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tc hMerge="1">
                  <a:txBody>
                    <a:bodyPr/>
                    <a:lstStyle/>
                    <a:p>
                      <a:pPr marL="0" algn="ctr" fontAlgn="ctr">
                        <a:spcBef>
                          <a:spcPts val="0"/>
                        </a:spcBef>
                        <a:spcAft>
                          <a:spcPts val="0"/>
                        </a:spcAft>
                      </a:pPr>
                      <a:endParaRPr lang="en-IN" sz="1800" b="1" dirty="0">
                        <a:effectLst/>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bl>
          </a:graphicData>
        </a:graphic>
      </p:graphicFrame>
      <p:sp>
        <p:nvSpPr>
          <p:cNvPr id="8" name="Title 1"/>
          <p:cNvSpPr txBox="1">
            <a:spLocks/>
          </p:cNvSpPr>
          <p:nvPr/>
        </p:nvSpPr>
        <p:spPr>
          <a:xfrm>
            <a:off x="609600" y="1295400"/>
            <a:ext cx="8001000" cy="685799"/>
          </a:xfrm>
          <a:prstGeom prst="rect">
            <a:avLst/>
          </a:prstGeom>
          <a:no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b="1" dirty="0">
                <a:latin typeface="Times New Roman" pitchFamily="18" charset="0"/>
                <a:cs typeface="Times New Roman" pitchFamily="18" charset="0"/>
              </a:rPr>
              <a:t>Semester: V                Session: 2022-23</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9" descr="temp1.png"/>
          <p:cNvPicPr>
            <a:picLocks noGrp="1" noChangeAspect="1"/>
          </p:cNvPicPr>
          <p:nvPr>
            <p:ph idx="1"/>
          </p:nvPr>
        </p:nvPicPr>
        <p:blipFill>
          <a:blip r:embed="rId2"/>
          <a:stretch>
            <a:fillRect/>
          </a:stretch>
        </p:blipFill>
        <p:spPr>
          <a:xfrm>
            <a:off x="914400" y="990600"/>
            <a:ext cx="7807199" cy="5297376"/>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5791200" cy="5181600"/>
          </a:xfrm>
        </p:spPr>
        <p:txBody>
          <a:bodyPr>
            <a:normAutofit lnSpcReduction="10000"/>
          </a:bodyPr>
          <a:lstStyle/>
          <a:p>
            <a:pPr algn="just">
              <a:buNone/>
            </a:pPr>
            <a:r>
              <a:rPr lang="en-US" sz="2400">
                <a:latin typeface="Times New Roman" panose="02020603050405020304" pitchFamily="18" charset="0"/>
                <a:cs typeface="Times New Roman" panose="02020603050405020304" pitchFamily="18" charset="0"/>
              </a:rPr>
              <a:t>	I am an </a:t>
            </a:r>
            <a:r>
              <a:rPr lang="en-US" sz="2400" dirty="0">
                <a:latin typeface="Times New Roman" panose="02020603050405020304" pitchFamily="18" charset="0"/>
                <a:cs typeface="Times New Roman" panose="02020603050405020304" pitchFamily="18" charset="0"/>
              </a:rPr>
              <a:t>Assistant Professor in the Department of MBA. Possessing 15 years of teaching experience in the domain of Finance, Design Thinking &amp; Value Education.</a:t>
            </a:r>
          </a:p>
          <a:p>
            <a:pPr algn="just">
              <a:buNone/>
            </a:pPr>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	I have published 2 books in the Finance domain and prepared course material for reputed central universities of India. He has a keen interest in literature and is also a poet. </a:t>
            </a:r>
          </a:p>
          <a:p>
            <a:pPr algn="just">
              <a:buNone/>
            </a:pPr>
            <a:r>
              <a:rPr lang="en-US" sz="2400" dirty="0">
                <a:latin typeface="Times New Roman" panose="02020603050405020304" pitchFamily="18" charset="0"/>
                <a:cs typeface="Times New Roman" panose="02020603050405020304" pitchFamily="18" charset="0"/>
              </a:rPr>
              <a:t>	</a:t>
            </a:r>
          </a:p>
          <a:p>
            <a:pPr algn="just">
              <a:buNone/>
            </a:pPr>
            <a:r>
              <a:rPr lang="en-US" sz="2400" dirty="0">
                <a:latin typeface="Times New Roman" panose="02020603050405020304" pitchFamily="18" charset="0"/>
                <a:cs typeface="Times New Roman" panose="02020603050405020304" pitchFamily="18" charset="0"/>
              </a:rPr>
              <a:t>	I am also Six-Sigma Green Belt certified by KPMG.</a:t>
            </a:r>
          </a:p>
          <a:p>
            <a:pPr algn="just">
              <a:buNone/>
            </a:pP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solidFill>
                  <a:srgbClr val="000000"/>
                </a:solidFill>
                <a:latin typeface="Times New Roman" pitchFamily="18" charset="0"/>
                <a:cs typeface="Times New Roman" pitchFamily="18" charset="0"/>
              </a:rPr>
              <a:t>Introduction of Faculty member </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End Semester Question Paper Template</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Content Placeholder 7" descr="temp3.png"/>
          <p:cNvPicPr>
            <a:picLocks noGrp="1" noChangeAspect="1"/>
          </p:cNvPicPr>
          <p:nvPr>
            <p:ph idx="1"/>
          </p:nvPr>
        </p:nvPicPr>
        <p:blipFill>
          <a:blip r:embed="rId2"/>
          <a:stretch>
            <a:fillRect/>
          </a:stretch>
        </p:blipFill>
        <p:spPr>
          <a:xfrm>
            <a:off x="1066800" y="762000"/>
            <a:ext cx="7086600" cy="5532249"/>
          </a:xfr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 cy="8420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458200" cy="4876800"/>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Design Thinking Basics</a:t>
            </a:r>
          </a:p>
          <a:p>
            <a:pPr algn="just"/>
            <a:r>
              <a:rPr lang="en-US" sz="2800" dirty="0">
                <a:latin typeface="Times New Roman" pitchFamily="18" charset="0"/>
                <a:cs typeface="Times New Roman" pitchFamily="18" charset="0"/>
              </a:rPr>
              <a:t>Empathy</a:t>
            </a:r>
          </a:p>
          <a:p>
            <a:pPr algn="just"/>
            <a:r>
              <a:rPr lang="en-US" sz="2800" dirty="0">
                <a:latin typeface="Times New Roman" pitchFamily="18" charset="0"/>
                <a:cs typeface="Times New Roman" pitchFamily="18" charset="0"/>
              </a:rPr>
              <a:t>Value &amp; ethics</a:t>
            </a:r>
          </a:p>
          <a:p>
            <a:pPr algn="just"/>
            <a:r>
              <a:rPr lang="en-US" sz="2800" dirty="0">
                <a:latin typeface="Times New Roman" pitchFamily="18" charset="0"/>
                <a:cs typeface="Times New Roman" pitchFamily="18" charset="0"/>
              </a:rPr>
              <a:t>Ideation</a:t>
            </a:r>
          </a:p>
          <a:p>
            <a:pPr algn="just"/>
            <a:r>
              <a:rPr lang="en-US" sz="2800" dirty="0">
                <a:latin typeface="Times New Roman" pitchFamily="18" charset="0"/>
                <a:cs typeface="Times New Roman" pitchFamily="18" charset="0"/>
              </a:rPr>
              <a:t>Critical thinking</a:t>
            </a: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b="1" dirty="0">
                <a:latin typeface="Times New Roman" pitchFamily="18" charset="0"/>
                <a:cs typeface="Times New Roman" pitchFamily="18" charset="0"/>
              </a:rPr>
              <a:t>Prerequisites / Recap</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525963"/>
          </a:xfrm>
        </p:spPr>
        <p:txBody>
          <a:bodyPr>
            <a:normAutofit/>
          </a:bodyPr>
          <a:lstStyle/>
          <a:p>
            <a:pPr algn="just"/>
            <a:r>
              <a:rPr lang="en-US" sz="2400" dirty="0">
                <a:latin typeface="Times New Roman" panose="02020603050405020304" pitchFamily="18" charset="0"/>
                <a:cs typeface="Times New Roman" panose="02020603050405020304" pitchFamily="18" charset="0"/>
                <a:hlinkClick r:id="rId3"/>
              </a:rPr>
              <a:t>https://www.youtube.com/watch?v=6-NRiom8K9Y</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hlinkClick r:id="rId4"/>
              </a:rPr>
              <a:t>https://www.youtube.com/watch?v=ldYzbV0NDp8</a:t>
            </a:r>
            <a:endParaRPr lang="en-US" sz="2400" dirty="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hlinkClick r:id="rId5"/>
              </a:rPr>
              <a:t>https://www.youtube.com/watch?v=_KK958OkD6g</a:t>
            </a:r>
            <a:endParaRPr lang="en-US" sz="240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b="1" dirty="0">
                <a:latin typeface="Times New Roman" pitchFamily="18" charset="0"/>
                <a:cs typeface="Times New Roman" pitchFamily="18" charset="0"/>
              </a:rPr>
              <a:t>Brief Introduction of Subject: Video</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05800" cy="5410200"/>
          </a:xfrm>
        </p:spPr>
        <p:txBody>
          <a:bodyPr>
            <a:normAutofit lnSpcReduction="10000"/>
          </a:bodyPr>
          <a:lstStyle/>
          <a:p>
            <a:pPr algn="just">
              <a:buNone/>
            </a:pPr>
            <a:r>
              <a:rPr lang="en-US" sz="2400" dirty="0">
                <a:latin typeface="Times New Roman" pitchFamily="18" charset="0"/>
                <a:cs typeface="Times New Roman" pitchFamily="18" charset="0"/>
              </a:rPr>
              <a:t>	Innovation: Need &amp; Importance, Principles of innovations, Asking the Right Questions for innovation, Rationale for innovation,</a:t>
            </a: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Quality: Principles &amp; Philosophies, Customer perception on quality, Kaizen, 6 Sigma. </a:t>
            </a:r>
            <a:r>
              <a:rPr lang="en-US" sz="2400" dirty="0" err="1">
                <a:latin typeface="Times New Roman" pitchFamily="18" charset="0"/>
                <a:cs typeface="Times New Roman" pitchFamily="18" charset="0"/>
              </a:rPr>
              <a:t>FinTech</a:t>
            </a:r>
            <a:r>
              <a:rPr lang="en-US" sz="2400" dirty="0">
                <a:latin typeface="Times New Roman" pitchFamily="18" charset="0"/>
                <a:cs typeface="Times New Roman" pitchFamily="18" charset="0"/>
              </a:rPr>
              <a:t> case study of Design Thinking application-CANVAS</a:t>
            </a: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Leadership, types,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 Personas of Leaders &amp; Managers, Connecting Leaders-Managers with 13 Musical Notes, Trait theory, 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Unit Content</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257800"/>
          </a:xfrm>
        </p:spPr>
        <p:txBody>
          <a:bodyPr>
            <a:normAutofit lnSpcReduction="10000"/>
          </a:bodyPr>
          <a:lstStyle/>
          <a:p>
            <a:pPr marL="457200" indent="-457200" algn="just"/>
            <a:r>
              <a:rPr lang="en-US" sz="2800" dirty="0">
                <a:latin typeface="Times New Roman" pitchFamily="18" charset="0"/>
                <a:cs typeface="Times New Roman" pitchFamily="18" charset="0"/>
              </a:rPr>
              <a:t>To identify the need of innovation and inculcating innovation in practice for results. </a:t>
            </a:r>
          </a:p>
          <a:p>
            <a:pPr marL="457200" indent="-457200" algn="just"/>
            <a:endParaRPr lang="en-US" sz="2800" dirty="0">
              <a:latin typeface="Times New Roman" pitchFamily="18" charset="0"/>
              <a:cs typeface="Times New Roman" pitchFamily="18" charset="0"/>
            </a:endParaRPr>
          </a:p>
          <a:p>
            <a:pPr marL="457200" indent="-457200" algn="just"/>
            <a:r>
              <a:rPr lang="en-US" sz="2800" dirty="0">
                <a:latin typeface="Times New Roman" pitchFamily="18" charset="0"/>
                <a:cs typeface="Times New Roman" pitchFamily="18" charset="0"/>
              </a:rPr>
              <a:t>To understand the concept of quality with its application in projects for meeting customer requirements.</a:t>
            </a:r>
          </a:p>
          <a:p>
            <a:pPr marL="457200" indent="-457200" algn="just"/>
            <a:endParaRPr lang="en-US" sz="2800" dirty="0">
              <a:latin typeface="Times New Roman" pitchFamily="18" charset="0"/>
              <a:cs typeface="Times New Roman" pitchFamily="18" charset="0"/>
            </a:endParaRPr>
          </a:p>
          <a:p>
            <a:pPr marL="457200" indent="-457200" algn="just"/>
            <a:r>
              <a:rPr lang="en-US" sz="2800" dirty="0">
                <a:latin typeface="Times New Roman" pitchFamily="18" charset="0"/>
                <a:cs typeface="Times New Roman" pitchFamily="18" charset="0"/>
              </a:rPr>
              <a:t>To develop leadership qualities and skills in order to give direction and motivating the people across organization.</a:t>
            </a:r>
          </a:p>
          <a:p>
            <a:pPr marL="457200" indent="-457200" algn="just"/>
            <a:endParaRPr lang="en-US" sz="2800" dirty="0">
              <a:latin typeface="Times New Roman" pitchFamily="18" charset="0"/>
              <a:cs typeface="Times New Roman" pitchFamily="18" charset="0"/>
            </a:endParaRPr>
          </a:p>
          <a:p>
            <a:pPr marL="457200" indent="-457200" algn="just"/>
            <a:r>
              <a:rPr lang="en-US" sz="2800" dirty="0">
                <a:latin typeface="Times New Roman" pitchFamily="18" charset="0"/>
                <a:cs typeface="Times New Roman" pitchFamily="18" charset="0"/>
              </a:rPr>
              <a:t>To  learn and develop team building skills to ensure timely and efficient delivery. </a:t>
            </a:r>
          </a:p>
          <a:p>
            <a:pPr marL="457200" indent="-457200"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Unit Objectives</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COs-POs Mapping</a:t>
            </a:r>
          </a:p>
        </p:txBody>
      </p:sp>
      <p:sp>
        <p:nvSpPr>
          <p:cNvPr id="15" name="Content Placeholder 2"/>
          <p:cNvSpPr txBox="1">
            <a:spLocks/>
          </p:cNvSpPr>
          <p:nvPr/>
        </p:nvSpPr>
        <p:spPr>
          <a:xfrm>
            <a:off x="381000" y="5867400"/>
            <a:ext cx="8229600" cy="457200"/>
          </a:xfrm>
          <a:prstGeom prst="rect">
            <a:avLst/>
          </a:prstGeom>
        </p:spPr>
        <p:txBody>
          <a:bodyPr vert="horz" lIns="91440" tIns="45720" rIns="91440" bIns="45720" rtlCol="0">
            <a:normAutofit fontScale="92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*1=Low, *2=Medium, *3=High</a:t>
            </a:r>
          </a:p>
        </p:txBody>
      </p:sp>
      <p:graphicFrame>
        <p:nvGraphicFramePr>
          <p:cNvPr id="9" name="Table 8">
            <a:extLst>
              <a:ext uri="{FF2B5EF4-FFF2-40B4-BE49-F238E27FC236}">
                <a16:creationId xmlns:a16="http://schemas.microsoft.com/office/drawing/2014/main" id="{37BF15CC-9306-4F59-866F-B4B4CD6EC448}"/>
              </a:ext>
            </a:extLst>
          </p:cNvPr>
          <p:cNvGraphicFramePr>
            <a:graphicFrameLocks noGrp="1"/>
          </p:cNvGraphicFramePr>
          <p:nvPr/>
        </p:nvGraphicFramePr>
        <p:xfrm>
          <a:off x="361935" y="1219201"/>
          <a:ext cx="8553465" cy="4149740"/>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56877">
                  <a:extLst>
                    <a:ext uri="{9D8B030D-6E8A-4147-A177-3AD203B41FA5}">
                      <a16:colId xmlns:a16="http://schemas.microsoft.com/office/drawing/2014/main" val="795970929"/>
                    </a:ext>
                  </a:extLst>
                </a:gridCol>
                <a:gridCol w="633049">
                  <a:extLst>
                    <a:ext uri="{9D8B030D-6E8A-4147-A177-3AD203B41FA5}">
                      <a16:colId xmlns:a16="http://schemas.microsoft.com/office/drawing/2014/main" val="937651517"/>
                    </a:ext>
                  </a:extLst>
                </a:gridCol>
                <a:gridCol w="633049">
                  <a:extLst>
                    <a:ext uri="{9D8B030D-6E8A-4147-A177-3AD203B41FA5}">
                      <a16:colId xmlns:a16="http://schemas.microsoft.com/office/drawing/2014/main" val="2579388657"/>
                    </a:ext>
                  </a:extLst>
                </a:gridCol>
                <a:gridCol w="633049">
                  <a:extLst>
                    <a:ext uri="{9D8B030D-6E8A-4147-A177-3AD203B41FA5}">
                      <a16:colId xmlns:a16="http://schemas.microsoft.com/office/drawing/2014/main" val="4274486272"/>
                    </a:ext>
                  </a:extLst>
                </a:gridCol>
                <a:gridCol w="633049">
                  <a:extLst>
                    <a:ext uri="{9D8B030D-6E8A-4147-A177-3AD203B41FA5}">
                      <a16:colId xmlns:a16="http://schemas.microsoft.com/office/drawing/2014/main" val="117179822"/>
                    </a:ext>
                  </a:extLst>
                </a:gridCol>
                <a:gridCol w="633049">
                  <a:extLst>
                    <a:ext uri="{9D8B030D-6E8A-4147-A177-3AD203B41FA5}">
                      <a16:colId xmlns:a16="http://schemas.microsoft.com/office/drawing/2014/main" val="1944862725"/>
                    </a:ext>
                  </a:extLst>
                </a:gridCol>
                <a:gridCol w="633049">
                  <a:extLst>
                    <a:ext uri="{9D8B030D-6E8A-4147-A177-3AD203B41FA5}">
                      <a16:colId xmlns:a16="http://schemas.microsoft.com/office/drawing/2014/main" val="3301730808"/>
                    </a:ext>
                  </a:extLst>
                </a:gridCol>
                <a:gridCol w="633049">
                  <a:extLst>
                    <a:ext uri="{9D8B030D-6E8A-4147-A177-3AD203B41FA5}">
                      <a16:colId xmlns:a16="http://schemas.microsoft.com/office/drawing/2014/main" val="1019184723"/>
                    </a:ext>
                  </a:extLst>
                </a:gridCol>
                <a:gridCol w="633049">
                  <a:extLst>
                    <a:ext uri="{9D8B030D-6E8A-4147-A177-3AD203B41FA5}">
                      <a16:colId xmlns:a16="http://schemas.microsoft.com/office/drawing/2014/main" val="152610545"/>
                    </a:ext>
                  </a:extLst>
                </a:gridCol>
                <a:gridCol w="633049">
                  <a:extLst>
                    <a:ext uri="{9D8B030D-6E8A-4147-A177-3AD203B41FA5}">
                      <a16:colId xmlns:a16="http://schemas.microsoft.com/office/drawing/2014/main" val="906752748"/>
                    </a:ext>
                  </a:extLst>
                </a:gridCol>
                <a:gridCol w="633049">
                  <a:extLst>
                    <a:ext uri="{9D8B030D-6E8A-4147-A177-3AD203B41FA5}">
                      <a16:colId xmlns:a16="http://schemas.microsoft.com/office/drawing/2014/main" val="1596455435"/>
                    </a:ext>
                  </a:extLst>
                </a:gridCol>
                <a:gridCol w="633049">
                  <a:extLst>
                    <a:ext uri="{9D8B030D-6E8A-4147-A177-3AD203B41FA5}">
                      <a16:colId xmlns:a16="http://schemas.microsoft.com/office/drawing/2014/main" val="2096782459"/>
                    </a:ext>
                  </a:extLst>
                </a:gridCol>
                <a:gridCol w="633049">
                  <a:extLst>
                    <a:ext uri="{9D8B030D-6E8A-4147-A177-3AD203B41FA5}">
                      <a16:colId xmlns:a16="http://schemas.microsoft.com/office/drawing/2014/main" val="590504669"/>
                    </a:ext>
                  </a:extLst>
                </a:gridCol>
              </a:tblGrid>
              <a:tr h="628410">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635802">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628410">
                <a:tc>
                  <a:txBody>
                    <a:bodyPr/>
                    <a:lstStyle/>
                    <a:p>
                      <a:pPr algn="ctr" rtl="0" fontAlgn="ctr"/>
                      <a:r>
                        <a:rPr lang="en-US" sz="2000" b="1" u="none" strike="noStrike" dirty="0">
                          <a:effectLst/>
                        </a:rPr>
                        <a:t>CO2</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628410">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628410">
                <a:tc>
                  <a:txBody>
                    <a:bodyPr/>
                    <a:lstStyle/>
                    <a:p>
                      <a:pPr algn="ctr" rtl="0" fontAlgn="ctr"/>
                      <a:r>
                        <a:rPr lang="en-US" sz="3200" b="1" u="none" strike="noStrike" dirty="0">
                          <a:solidFill>
                            <a:srgbClr val="FF0000"/>
                          </a:solidFill>
                          <a:effectLst/>
                        </a:rPr>
                        <a:t>CO4</a:t>
                      </a:r>
                      <a:endParaRPr lang="en-US" sz="3200" b="1" i="0" u="none" strike="noStrike" dirty="0">
                        <a:solidFill>
                          <a:srgbClr val="FF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3600" b="1" i="0" u="none" strike="noStrike" dirty="0">
                          <a:solidFill>
                            <a:srgbClr val="FF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628410">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317901">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2.6</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400" b="0" i="0" u="none" strike="noStrike" dirty="0">
                          <a:solidFill>
                            <a:srgbClr val="000000"/>
                          </a:solidFill>
                          <a:effectLst/>
                          <a:latin typeface="Calibri" panose="020F0502020204030204" pitchFamily="3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Prerequisites and Topic wise</a:t>
            </a: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 Recap</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457200" y="914400"/>
            <a:ext cx="8229600" cy="5211763"/>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Design Thinking Basics</a:t>
            </a:r>
          </a:p>
          <a:p>
            <a:pPr algn="just"/>
            <a:r>
              <a:rPr lang="en-US" sz="2800" dirty="0">
                <a:latin typeface="Times New Roman" pitchFamily="18" charset="0"/>
                <a:cs typeface="Times New Roman" pitchFamily="18" charset="0"/>
              </a:rPr>
              <a:t>Empathy</a:t>
            </a:r>
          </a:p>
          <a:p>
            <a:pPr algn="just"/>
            <a:r>
              <a:rPr lang="en-US" sz="2800" dirty="0">
                <a:latin typeface="Times New Roman" pitchFamily="18" charset="0"/>
                <a:cs typeface="Times New Roman" pitchFamily="18" charset="0"/>
              </a:rPr>
              <a:t>Value &amp; ethics</a:t>
            </a:r>
          </a:p>
          <a:p>
            <a:pPr algn="just"/>
            <a:r>
              <a:rPr lang="en-US" sz="2800" dirty="0">
                <a:latin typeface="Times New Roman" pitchFamily="18" charset="0"/>
                <a:cs typeface="Times New Roman" pitchFamily="18" charset="0"/>
              </a:rPr>
              <a:t>Ideation</a:t>
            </a:r>
          </a:p>
          <a:p>
            <a:pPr algn="just"/>
            <a:r>
              <a:rPr lang="en-US" sz="2800" dirty="0">
                <a:latin typeface="Times New Roman" pitchFamily="18" charset="0"/>
                <a:cs typeface="Times New Roman" pitchFamily="18" charset="0"/>
              </a:rPr>
              <a:t>Critical thinking</a:t>
            </a:r>
          </a:p>
          <a:p>
            <a:endParaRPr lang="en-US" sz="28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066800"/>
          <a:ext cx="8610601" cy="5230368"/>
        </p:xfrm>
        <a:graphic>
          <a:graphicData uri="http://schemas.openxmlformats.org/drawingml/2006/table">
            <a:tbl>
              <a:tblPr/>
              <a:tblGrid>
                <a:gridCol w="752383">
                  <a:extLst>
                    <a:ext uri="{9D8B030D-6E8A-4147-A177-3AD203B41FA5}">
                      <a16:colId xmlns:a16="http://schemas.microsoft.com/office/drawing/2014/main" val="20000"/>
                    </a:ext>
                  </a:extLst>
                </a:gridCol>
                <a:gridCol w="5877017">
                  <a:extLst>
                    <a:ext uri="{9D8B030D-6E8A-4147-A177-3AD203B41FA5}">
                      <a16:colId xmlns:a16="http://schemas.microsoft.com/office/drawing/2014/main" val="20001"/>
                    </a:ext>
                  </a:extLst>
                </a:gridCol>
                <a:gridCol w="915327">
                  <a:extLst>
                    <a:ext uri="{9D8B030D-6E8A-4147-A177-3AD203B41FA5}">
                      <a16:colId xmlns:a16="http://schemas.microsoft.com/office/drawing/2014/main" val="20002"/>
                    </a:ext>
                  </a:extLst>
                </a:gridCol>
                <a:gridCol w="1065874">
                  <a:extLst>
                    <a:ext uri="{9D8B030D-6E8A-4147-A177-3AD203B41FA5}">
                      <a16:colId xmlns:a16="http://schemas.microsoft.com/office/drawing/2014/main" val="20003"/>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S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a:spcAft>
                          <a:spcPct val="20000"/>
                        </a:spcAft>
                      </a:pPr>
                      <a:r>
                        <a:rPr lang="en-US" sz="2800" dirty="0">
                          <a:latin typeface="Times New Roman" pitchFamily="18" charset="0"/>
                          <a:ea typeface="Times New Roman"/>
                          <a:cs typeface="Times New Roman"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a:latin typeface="Times New Roman" pitchFamily="18" charset="0"/>
                          <a:cs typeface="Times New Roman" pitchFamily="18" charset="0"/>
                        </a:rPr>
                        <a:t>Leadership, types,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Personas of Leaders &amp; Managers, Connecting Leaders-Managers with 13 Musical Notes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a:latin typeface="Times New Roman" pitchFamily="18" charset="0"/>
                          <a:ea typeface="Times New Roman"/>
                          <a:cs typeface="Times New Roman"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LSM (Leadership Situational Model), Team Building Models: </a:t>
                      </a:r>
                      <a:r>
                        <a:rPr lang="en-US" sz="2400" dirty="0" err="1">
                          <a:latin typeface="Times New Roman" pitchFamily="18" charset="0"/>
                          <a:cs typeface="Times New Roman" pitchFamily="18" charset="0"/>
                        </a:rPr>
                        <a:t>Tuckman's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Belbin's</a:t>
                      </a:r>
                      <a:r>
                        <a:rPr lang="en-US" sz="2400" dirty="0">
                          <a:latin typeface="Times New Roman" pitchFamily="18" charset="0"/>
                          <a:cs typeface="Times New Roman" pitchFamily="18" charset="0"/>
                        </a:rPr>
                        <a:t>. Importance of Spatial elements for innovation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CO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2992093"/>
            <a:ext cx="784860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tx1"/>
                </a:solidFill>
                <a:latin typeface="Times New Roman" pitchFamily="18" charset="0"/>
                <a:cs typeface="Times New Roman" pitchFamily="18" charset="0"/>
              </a:rPr>
              <a:t>Innovation: Need &amp; Importance</a:t>
            </a:r>
          </a:p>
          <a:p>
            <a:r>
              <a:rPr lang="en-US" b="1" dirty="0">
                <a:solidFill>
                  <a:schemeClr val="tx1"/>
                </a:solidFill>
                <a:latin typeface="Times New Roman" pitchFamily="18" charset="0"/>
                <a:cs typeface="Times New Roman" pitchFamily="18" charset="0"/>
              </a:rPr>
              <a:t>Principles of innovations</a:t>
            </a:r>
          </a:p>
          <a:p>
            <a:endParaRPr lang="en-US"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1</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599982" y="2575560"/>
          <a:ext cx="7858218" cy="1082040"/>
        </p:xfrm>
        <a:graphic>
          <a:graphicData uri="http://schemas.openxmlformats.org/drawingml/2006/table">
            <a:tbl>
              <a:tblPr/>
              <a:tblGrid>
                <a:gridCol w="5877017">
                  <a:extLst>
                    <a:ext uri="{9D8B030D-6E8A-4147-A177-3AD203B41FA5}">
                      <a16:colId xmlns:a16="http://schemas.microsoft.com/office/drawing/2014/main" val="20000"/>
                    </a:ext>
                  </a:extLst>
                </a:gridCol>
                <a:gridCol w="915327">
                  <a:extLst>
                    <a:ext uri="{9D8B030D-6E8A-4147-A177-3AD203B41FA5}">
                      <a16:colId xmlns:a16="http://schemas.microsoft.com/office/drawing/2014/main" val="20001"/>
                    </a:ext>
                  </a:extLst>
                </a:gridCol>
                <a:gridCol w="1065874">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Innovation: Need &amp; Importance, Principles of innovations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graphicFrame>
        <p:nvGraphicFramePr>
          <p:cNvPr id="11" name="Table 10"/>
          <p:cNvGraphicFramePr>
            <a:graphicFrameLocks noGrp="1"/>
          </p:cNvGraphicFramePr>
          <p:nvPr/>
        </p:nvGraphicFramePr>
        <p:xfrm>
          <a:off x="228600" y="838201"/>
          <a:ext cx="8763000" cy="5612130"/>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200" dirty="0">
                          <a:latin typeface="Times New Roman" pitchFamily="18" charset="0"/>
                          <a:cs typeface="Times New Roman" pitchFamily="18" charset="0"/>
                        </a:rPr>
                        <a:t>S. No.</a:t>
                      </a:r>
                    </a:p>
                  </a:txBody>
                  <a:tcPr/>
                </a:tc>
                <a:tc>
                  <a:txBody>
                    <a:bodyPr/>
                    <a:lstStyle/>
                    <a:p>
                      <a:pPr algn="l"/>
                      <a:r>
                        <a:rPr lang="en-US" sz="2200" dirty="0">
                          <a:latin typeface="Times New Roman" pitchFamily="18" charset="0"/>
                          <a:cs typeface="Times New Roman" pitchFamily="18" charset="0"/>
                        </a:rPr>
                        <a:t>Content</a:t>
                      </a:r>
                      <a:r>
                        <a:rPr lang="en-US" sz="2200" baseline="0"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769785">
                <a:tc>
                  <a:txBody>
                    <a:bodyPr/>
                    <a:lstStyle/>
                    <a:p>
                      <a:r>
                        <a:rPr lang="en-US" sz="2700" b="0" dirty="0">
                          <a:latin typeface="Times New Roman" pitchFamily="18" charset="0"/>
                          <a:cs typeface="Times New Roman" pitchFamily="18" charset="0"/>
                        </a:rPr>
                        <a:t>1.</a:t>
                      </a:r>
                    </a:p>
                  </a:txBody>
                  <a:tcPr/>
                </a:tc>
                <a:tc>
                  <a:txBody>
                    <a:bodyPr/>
                    <a:lstStyle/>
                    <a:p>
                      <a:pPr algn="l" fontAlgn="ctr"/>
                      <a:r>
                        <a:rPr lang="en-US" sz="2700" b="0" i="0" u="none" strike="noStrike" dirty="0">
                          <a:solidFill>
                            <a:srgbClr val="000000"/>
                          </a:solidFill>
                          <a:latin typeface="Times New Roman" pitchFamily="18" charset="0"/>
                          <a:cs typeface="Times New Roman" pitchFamily="18" charset="0"/>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700" b="0" dirty="0">
                          <a:latin typeface="Times New Roman" pitchFamily="18" charset="0"/>
                          <a:cs typeface="Times New Roman" pitchFamily="18" charset="0"/>
                        </a:rPr>
                        <a:t>2.</a:t>
                      </a:r>
                    </a:p>
                  </a:txBody>
                  <a:tcPr/>
                </a:tc>
                <a:tc>
                  <a:txBody>
                    <a:bodyPr/>
                    <a:lstStyle/>
                    <a:p>
                      <a:pPr algn="l" fontAlgn="ctr"/>
                      <a:r>
                        <a:rPr lang="en-US" sz="2700" b="0" i="0" u="none" strike="noStrike" dirty="0">
                          <a:solidFill>
                            <a:srgbClr val="000000"/>
                          </a:solidFill>
                          <a:latin typeface="Times New Roman" pitchFamily="18" charset="0"/>
                          <a:cs typeface="Times New Roman" pitchFamily="18" charset="0"/>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700" b="0" dirty="0">
                          <a:latin typeface="Times New Roman" pitchFamily="18" charset="0"/>
                          <a:cs typeface="Times New Roman" pitchFamily="18" charset="0"/>
                        </a:rPr>
                        <a:t>3.</a:t>
                      </a:r>
                    </a:p>
                  </a:txBody>
                  <a:tcPr/>
                </a:tc>
                <a:tc>
                  <a:txBody>
                    <a:bodyPr/>
                    <a:lstStyle/>
                    <a:p>
                      <a:pPr algn="l" fontAlgn="ctr"/>
                      <a:r>
                        <a:rPr lang="en-US" sz="2700" b="0" i="0" u="none" strike="noStrike" dirty="0">
                          <a:solidFill>
                            <a:srgbClr val="000000"/>
                          </a:solidFill>
                          <a:latin typeface="Times New Roman" pitchFamily="18" charset="0"/>
                          <a:cs typeface="Times New Roman" pitchFamily="18" charset="0"/>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700" b="0" dirty="0">
                          <a:latin typeface="Times New Roman" pitchFamily="18" charset="0"/>
                          <a:cs typeface="Times New Roman" pitchFamily="18" charset="0"/>
                        </a:rPr>
                        <a:t>4.</a:t>
                      </a:r>
                    </a:p>
                  </a:txBody>
                  <a:tcPr/>
                </a:tc>
                <a:tc>
                  <a:txBody>
                    <a:bodyPr/>
                    <a:lstStyle/>
                    <a:p>
                      <a:r>
                        <a:rPr lang="en-US" sz="2700" b="0" dirty="0">
                          <a:latin typeface="Times New Roman" pitchFamily="18" charset="0"/>
                          <a:cs typeface="Times New Roman" pitchFamily="18" charset="0"/>
                        </a:rPr>
                        <a:t>Syllabus</a:t>
                      </a:r>
                    </a:p>
                  </a:txBody>
                  <a:tcPr/>
                </a:tc>
                <a:extLst>
                  <a:ext uri="{0D108BD9-81ED-4DB2-BD59-A6C34878D82A}">
                    <a16:rowId xmlns:a16="http://schemas.microsoft.com/office/drawing/2014/main" val="10004"/>
                  </a:ext>
                </a:extLst>
              </a:tr>
              <a:tr h="465042">
                <a:tc>
                  <a:txBody>
                    <a:bodyPr/>
                    <a:lstStyle/>
                    <a:p>
                      <a:r>
                        <a:rPr lang="en-US" sz="2700" b="0" dirty="0">
                          <a:latin typeface="Times New Roman" pitchFamily="18" charset="0"/>
                          <a:cs typeface="Times New Roman" pitchFamily="18" charset="0"/>
                        </a:rPr>
                        <a:t>5.</a:t>
                      </a:r>
                    </a:p>
                  </a:txBody>
                  <a:tcPr/>
                </a:tc>
                <a:tc>
                  <a:txBody>
                    <a:bodyPr/>
                    <a:lstStyle/>
                    <a:p>
                      <a:r>
                        <a:rPr lang="en-US" sz="2700" dirty="0">
                          <a:latin typeface="Times New Roman" pitchFamily="18" charset="0"/>
                          <a:cs typeface="Times New Roman" pitchFamily="18" charset="0"/>
                        </a:rPr>
                        <a:t>Branch wise Application</a:t>
                      </a:r>
                    </a:p>
                  </a:txBody>
                  <a:tcPr/>
                </a:tc>
                <a:extLst>
                  <a:ext uri="{0D108BD9-81ED-4DB2-BD59-A6C34878D82A}">
                    <a16:rowId xmlns:a16="http://schemas.microsoft.com/office/drawing/2014/main" val="10005"/>
                  </a:ext>
                </a:extLst>
              </a:tr>
              <a:tr h="465042">
                <a:tc>
                  <a:txBody>
                    <a:bodyPr/>
                    <a:lstStyle/>
                    <a:p>
                      <a:r>
                        <a:rPr lang="en-US" sz="2700" b="0" dirty="0">
                          <a:latin typeface="Times New Roman" pitchFamily="18" charset="0"/>
                          <a:cs typeface="Times New Roman" pitchFamily="18" charset="0"/>
                        </a:rPr>
                        <a:t>6.</a:t>
                      </a:r>
                    </a:p>
                  </a:txBody>
                  <a:tcPr/>
                </a:tc>
                <a:tc>
                  <a:txBody>
                    <a:bodyPr/>
                    <a:lstStyle/>
                    <a:p>
                      <a:r>
                        <a:rPr lang="en-US" sz="2700" b="0" dirty="0">
                          <a:latin typeface="Times New Roman" pitchFamily="18" charset="0"/>
                          <a:cs typeface="Times New Roman" pitchFamily="18" charset="0"/>
                        </a:rPr>
                        <a:t>Course Objective(s)</a:t>
                      </a:r>
                    </a:p>
                  </a:txBody>
                  <a:tcPr/>
                </a:tc>
                <a:extLst>
                  <a:ext uri="{0D108BD9-81ED-4DB2-BD59-A6C34878D82A}">
                    <a16:rowId xmlns:a16="http://schemas.microsoft.com/office/drawing/2014/main" val="10006"/>
                  </a:ext>
                </a:extLst>
              </a:tr>
              <a:tr h="465042">
                <a:tc>
                  <a:txBody>
                    <a:bodyPr/>
                    <a:lstStyle/>
                    <a:p>
                      <a:r>
                        <a:rPr lang="en-US" sz="2700" b="0" dirty="0">
                          <a:latin typeface="Times New Roman" pitchFamily="18" charset="0"/>
                          <a:cs typeface="Times New Roman" pitchFamily="18" charset="0"/>
                        </a:rPr>
                        <a:t>7.</a:t>
                      </a:r>
                    </a:p>
                  </a:txBody>
                  <a:tcPr/>
                </a:tc>
                <a:tc>
                  <a:txBody>
                    <a:bodyPr/>
                    <a:lstStyle/>
                    <a:p>
                      <a:r>
                        <a:rPr lang="en-US" sz="2700" b="0" dirty="0">
                          <a:latin typeface="Times New Roman" pitchFamily="18" charset="0"/>
                          <a:cs typeface="Times New Roman" pitchFamily="18" charset="0"/>
                        </a:rPr>
                        <a:t>Course Outcome(s)</a:t>
                      </a:r>
                    </a:p>
                  </a:txBody>
                  <a:tcPr/>
                </a:tc>
                <a:extLst>
                  <a:ext uri="{0D108BD9-81ED-4DB2-BD59-A6C34878D82A}">
                    <a16:rowId xmlns:a16="http://schemas.microsoft.com/office/drawing/2014/main" val="10007"/>
                  </a:ext>
                </a:extLst>
              </a:tr>
              <a:tr h="465042">
                <a:tc>
                  <a:txBody>
                    <a:bodyPr/>
                    <a:lstStyle/>
                    <a:p>
                      <a:r>
                        <a:rPr lang="en-US" sz="2700" b="0" dirty="0">
                          <a:latin typeface="Times New Roman" pitchFamily="18" charset="0"/>
                          <a:cs typeface="Times New Roman" pitchFamily="18" charset="0"/>
                        </a:rPr>
                        <a:t>8.</a:t>
                      </a:r>
                    </a:p>
                  </a:txBody>
                  <a:tcPr/>
                </a:tc>
                <a:tc>
                  <a:txBody>
                    <a:bodyPr/>
                    <a:lstStyle/>
                    <a:p>
                      <a:r>
                        <a:rPr lang="en-US" sz="2700" b="0" dirty="0">
                          <a:latin typeface="Times New Roman" pitchFamily="18" charset="0"/>
                          <a:cs typeface="Times New Roman" pitchFamily="18" charset="0"/>
                        </a:rPr>
                        <a:t>Program Outcomes (PSOs)</a:t>
                      </a:r>
                    </a:p>
                  </a:txBody>
                  <a:tcPr/>
                </a:tc>
                <a:extLst>
                  <a:ext uri="{0D108BD9-81ED-4DB2-BD59-A6C34878D82A}">
                    <a16:rowId xmlns:a16="http://schemas.microsoft.com/office/drawing/2014/main" val="10008"/>
                  </a:ext>
                </a:extLst>
              </a:tr>
              <a:tr h="465042">
                <a:tc>
                  <a:txBody>
                    <a:bodyPr/>
                    <a:lstStyle/>
                    <a:p>
                      <a:r>
                        <a:rPr lang="en-US" sz="2700" b="0" dirty="0">
                          <a:latin typeface="Times New Roman" pitchFamily="18" charset="0"/>
                          <a:cs typeface="Times New Roman" pitchFamily="18" charset="0"/>
                        </a:rPr>
                        <a:t>9.</a:t>
                      </a:r>
                    </a:p>
                  </a:txBody>
                  <a:tcPr/>
                </a:tc>
                <a:tc>
                  <a:txBody>
                    <a:bodyPr/>
                    <a:lstStyle/>
                    <a:p>
                      <a:r>
                        <a:rPr lang="en-US" sz="2700" dirty="0">
                          <a:latin typeface="Times New Roman" pitchFamily="18" charset="0"/>
                          <a:cs typeface="Times New Roman" pitchFamily="18" charset="0"/>
                        </a:rPr>
                        <a:t>Cos and POs Mapping</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820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the need and importance of innovation.</a:t>
            </a:r>
          </a:p>
          <a:p>
            <a:pPr algn="just"/>
            <a:r>
              <a:rPr lang="en-US" sz="2800" dirty="0">
                <a:latin typeface="Times New Roman" panose="02020603050405020304" pitchFamily="18" charset="0"/>
                <a:cs typeface="Times New Roman" panose="02020603050405020304" pitchFamily="18" charset="0"/>
              </a:rPr>
              <a:t>To Understand and learn principles of innovation </a:t>
            </a:r>
          </a:p>
          <a:p>
            <a:pPr algn="just"/>
            <a:endParaRPr lang="en-US" sz="2800"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a:t>
            </a:r>
          </a:p>
          <a:p>
            <a:pPr algn="just"/>
            <a:r>
              <a:rPr lang="en-US" sz="2800" dirty="0">
                <a:latin typeface="Times New Roman" panose="02020603050405020304" pitchFamily="18" charset="0"/>
                <a:cs typeface="Times New Roman" panose="02020603050405020304" pitchFamily="18" charset="0"/>
              </a:rPr>
              <a:t>Ability to develop innovation acumen</a:t>
            </a:r>
          </a:p>
          <a:p>
            <a:pPr algn="just"/>
            <a:r>
              <a:rPr lang="en-US" sz="2800" dirty="0">
                <a:latin typeface="Times New Roman" panose="02020603050405020304" pitchFamily="18" charset="0"/>
                <a:cs typeface="Times New Roman" panose="02020603050405020304" pitchFamily="18" charset="0"/>
              </a:rPr>
              <a:t>Application of innovation principles in developing products </a:t>
            </a:r>
          </a:p>
          <a:p>
            <a:pPr algn="just"/>
            <a:endParaRPr lang="en-US" sz="2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Storytelling</a:t>
            </a:r>
          </a:p>
          <a:p>
            <a:pPr algn="just"/>
            <a:r>
              <a:rPr lang="en-US" sz="2800" dirty="0">
                <a:latin typeface="Times New Roman" pitchFamily="18" charset="0"/>
                <a:cs typeface="Times New Roman" pitchFamily="18" charset="0"/>
              </a:rPr>
              <a:t>Testing</a:t>
            </a:r>
          </a:p>
          <a:p>
            <a:pPr algn="just"/>
            <a:r>
              <a:rPr lang="en-US" sz="2800" dirty="0">
                <a:latin typeface="Times New Roman" pitchFamily="18" charset="0"/>
                <a:cs typeface="Times New Roman" pitchFamily="18" charset="0"/>
              </a:rPr>
              <a:t>Assessment</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Recap </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800" dirty="0">
                <a:latin typeface="Times New Roman" pitchFamily="18" charset="0"/>
                <a:cs typeface="Times New Roman" pitchFamily="18" charset="0"/>
              </a:rPr>
              <a:t>Practical implementation of ideas that result in the introduction of new goods or services or improvement in offering goods or services.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Turning a new concept into commercial success or widespread use</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33</a:t>
            </a:fld>
            <a:endParaRPr lang="en-US" dirty="0">
              <a:latin typeface="Times New Roman" pitchFamily="18" charset="0"/>
              <a:cs typeface="Times New Roman" pitchFamily="18" charset="0"/>
            </a:endParaRPr>
          </a:p>
        </p:txBody>
      </p:sp>
      <p:sp>
        <p:nvSpPr>
          <p:cNvPr id="7" name="Title 1"/>
          <p:cNvSpPr txBox="1">
            <a:spLocks/>
          </p:cNvSpPr>
          <p:nvPr/>
        </p:nvSpPr>
        <p:spPr>
          <a:xfrm>
            <a:off x="1406769"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Innovation</a:t>
            </a:r>
          </a:p>
        </p:txBody>
      </p:sp>
      <p:pic>
        <p:nvPicPr>
          <p:cNvPr id="3074" name="Picture 2"/>
          <p:cNvPicPr>
            <a:picLocks noGrp="1" noChangeAspect="1" noChangeArrowheads="1"/>
          </p:cNvPicPr>
          <p:nvPr>
            <p:ph idx="1"/>
          </p:nvPr>
        </p:nvPicPr>
        <p:blipFill>
          <a:blip r:embed="rId2"/>
          <a:srcRect/>
          <a:stretch>
            <a:fillRect/>
          </a:stretch>
        </p:blipFill>
        <p:spPr bwMode="auto">
          <a:xfrm>
            <a:off x="56967" y="1041704"/>
            <a:ext cx="9010833" cy="4978096"/>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Need of Innovation</a:t>
            </a:r>
          </a:p>
        </p:txBody>
      </p:sp>
      <p:sp>
        <p:nvSpPr>
          <p:cNvPr id="9" name="Content Placeholder 8"/>
          <p:cNvSpPr>
            <a:spLocks noGrp="1"/>
          </p:cNvSpPr>
          <p:nvPr>
            <p:ph idx="1"/>
          </p:nvPr>
        </p:nvSpPr>
        <p:spPr>
          <a:xfrm>
            <a:off x="304800" y="914400"/>
            <a:ext cx="8610600" cy="5211763"/>
          </a:xfrm>
        </p:spPr>
        <p:txBody>
          <a:bodyPr/>
          <a:lstStyle/>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Grow in Leaps and Bounds</a:t>
            </a:r>
          </a:p>
          <a:p>
            <a:r>
              <a:rPr lang="en-US" dirty="0">
                <a:latin typeface="Times New Roman" pitchFamily="18" charset="0"/>
                <a:cs typeface="Times New Roman" pitchFamily="18" charset="0"/>
              </a:rPr>
              <a:t>Stand Out from Competitors</a:t>
            </a:r>
          </a:p>
          <a:p>
            <a:r>
              <a:rPr lang="en-US" dirty="0">
                <a:latin typeface="Times New Roman" pitchFamily="18" charset="0"/>
                <a:cs typeface="Times New Roman" pitchFamily="18" charset="0"/>
              </a:rPr>
              <a:t>Meet Customer Needs</a:t>
            </a:r>
          </a:p>
          <a:p>
            <a:r>
              <a:rPr lang="en-US" dirty="0">
                <a:latin typeface="Times New Roman" pitchFamily="18" charset="0"/>
                <a:cs typeface="Times New Roman" pitchFamily="18" charset="0"/>
              </a:rPr>
              <a:t>Attract the Best Talent</a:t>
            </a:r>
          </a:p>
          <a:p>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lnSpcReduction="10000"/>
          </a:bodyPr>
          <a:lstStyle/>
          <a:p>
            <a:pPr algn="just"/>
            <a:r>
              <a:rPr lang="en-US" sz="2800" dirty="0">
                <a:latin typeface="Times New Roman" pitchFamily="18" charset="0"/>
                <a:cs typeface="Times New Roman" pitchFamily="18" charset="0"/>
              </a:rPr>
              <a:t>Creative Development</a:t>
            </a:r>
          </a:p>
          <a:p>
            <a:pPr lvl="1" algn="just"/>
            <a:r>
              <a:rPr lang="en-US" sz="2400" dirty="0">
                <a:latin typeface="Times New Roman" pitchFamily="18" charset="0"/>
                <a:cs typeface="Times New Roman" pitchFamily="18" charset="0"/>
              </a:rPr>
              <a:t>You can achieve growth by learning how to be creative.</a:t>
            </a:r>
          </a:p>
          <a:p>
            <a:pPr algn="just"/>
            <a:r>
              <a:rPr lang="en-US" sz="2800" dirty="0">
                <a:latin typeface="Times New Roman" pitchFamily="18" charset="0"/>
                <a:cs typeface="Times New Roman" pitchFamily="18" charset="0"/>
              </a:rPr>
              <a:t>Continuous Improvement</a:t>
            </a:r>
          </a:p>
          <a:p>
            <a:pPr lvl="1" algn="just"/>
            <a:r>
              <a:rPr lang="en-US" sz="2400" dirty="0">
                <a:latin typeface="Times New Roman" pitchFamily="18" charset="0"/>
                <a:cs typeface="Times New Roman" pitchFamily="18" charset="0"/>
              </a:rPr>
              <a:t>Innovation gives organizational sustainability when you are making continual improvements and repackaging and re-branding.</a:t>
            </a:r>
          </a:p>
          <a:p>
            <a:pPr algn="just"/>
            <a:r>
              <a:rPr lang="en-US" sz="2800" dirty="0">
                <a:latin typeface="Times New Roman" pitchFamily="18" charset="0"/>
                <a:cs typeface="Times New Roman" pitchFamily="18" charset="0"/>
              </a:rPr>
              <a:t>Responding to Competition and Trends</a:t>
            </a:r>
          </a:p>
          <a:p>
            <a:pPr lvl="1" algn="just"/>
            <a:r>
              <a:rPr lang="en-US" sz="2400" dirty="0">
                <a:latin typeface="Times New Roman" pitchFamily="18" charset="0"/>
                <a:cs typeface="Times New Roman" pitchFamily="18" charset="0"/>
              </a:rPr>
              <a:t>Innovation can help you to see what exists now in opportunities or which ones will likely pop up in the near future.</a:t>
            </a:r>
          </a:p>
          <a:p>
            <a:pPr algn="just"/>
            <a:r>
              <a:rPr lang="en-US" sz="2800" dirty="0">
                <a:latin typeface="Times New Roman" pitchFamily="18" charset="0"/>
                <a:cs typeface="Times New Roman" pitchFamily="18" charset="0"/>
              </a:rPr>
              <a:t>Having a Unique Selling Point </a:t>
            </a:r>
          </a:p>
          <a:p>
            <a:pPr lvl="1" algn="just"/>
            <a:r>
              <a:rPr lang="en-US" sz="2000" dirty="0">
                <a:latin typeface="Times New Roman" pitchFamily="18" charset="0"/>
                <a:cs typeface="Times New Roman" pitchFamily="18" charset="0"/>
              </a:rPr>
              <a:t>consumers will see innovation as something which adds value to products or a company</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a:bodyPr>
          <a:lstStyle/>
          <a:p>
            <a:pPr algn="just"/>
            <a:r>
              <a:rPr lang="en-US" sz="2800" dirty="0">
                <a:latin typeface="Times New Roman" pitchFamily="18" charset="0"/>
                <a:cs typeface="Times New Roman" pitchFamily="18" charset="0"/>
              </a:rPr>
              <a:t>Keeps Organizations Relevant</a:t>
            </a:r>
          </a:p>
          <a:p>
            <a:pPr algn="just"/>
            <a:r>
              <a:rPr lang="en-US" sz="2800" dirty="0">
                <a:latin typeface="Times New Roman" pitchFamily="18" charset="0"/>
                <a:cs typeface="Times New Roman" pitchFamily="18" charset="0"/>
              </a:rPr>
              <a:t>Boosts Creativity &amp; Confidence</a:t>
            </a:r>
          </a:p>
          <a:p>
            <a:pPr algn="just"/>
            <a:r>
              <a:rPr lang="en-US" sz="2800" dirty="0">
                <a:latin typeface="Times New Roman" pitchFamily="18" charset="0"/>
                <a:cs typeface="Times New Roman" pitchFamily="18" charset="0"/>
              </a:rPr>
              <a:t>Necessary For Sustainability</a:t>
            </a:r>
          </a:p>
          <a:p>
            <a:pPr algn="just"/>
            <a:r>
              <a:rPr lang="en-US" sz="2800" dirty="0">
                <a:latin typeface="Times New Roman" pitchFamily="18" charset="0"/>
                <a:cs typeface="Times New Roman" pitchFamily="18" charset="0"/>
              </a:rPr>
              <a:t>Workplace Improvement</a:t>
            </a:r>
          </a:p>
          <a:p>
            <a:pPr algn="just"/>
            <a:r>
              <a:rPr lang="en-US" sz="2800" dirty="0">
                <a:latin typeface="Times New Roman" pitchFamily="18" charset="0"/>
                <a:cs typeface="Times New Roman" pitchFamily="18" charset="0"/>
              </a:rPr>
              <a:t>Gives Competitive Advantage</a:t>
            </a:r>
          </a:p>
          <a:p>
            <a:pPr algn="just"/>
            <a:r>
              <a:rPr lang="en-US" sz="2800" dirty="0">
                <a:latin typeface="Times New Roman" pitchFamily="18" charset="0"/>
                <a:cs typeface="Times New Roman" pitchFamily="18" charset="0"/>
              </a:rPr>
              <a:t>Impacts Economic Growth</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Importance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8821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fontScale="77500" lnSpcReduction="20000"/>
          </a:bodyPr>
          <a:lstStyle/>
          <a:p>
            <a:pPr algn="just"/>
            <a:r>
              <a:rPr lang="en-US" b="1" dirty="0"/>
              <a:t>Aspire</a:t>
            </a:r>
          </a:p>
          <a:p>
            <a:pPr algn="just"/>
            <a:r>
              <a:rPr lang="en-US" dirty="0"/>
              <a:t>President John F. Kennedy’s bold aspiration, in 1962, to “go to the moon in this decade” motivated a nation to unprecedented levels of innovation. A far-reaching vision can be a compelling catalyst, provided it’s realistic enough to stimulate action today.</a:t>
            </a:r>
          </a:p>
          <a:p>
            <a:pPr algn="just"/>
            <a:r>
              <a:rPr lang="en-US" dirty="0" err="1">
                <a:solidFill>
                  <a:srgbClr val="FF0000"/>
                </a:solidFill>
              </a:rPr>
              <a:t>Lantmännen</a:t>
            </a:r>
            <a:r>
              <a:rPr lang="en-US" dirty="0">
                <a:solidFill>
                  <a:srgbClr val="FF0000"/>
                </a:solidFill>
              </a:rPr>
              <a:t>, a big Nordic agricultural cooperative (4+2% to 14% growth)</a:t>
            </a:r>
          </a:p>
          <a:p>
            <a:pPr algn="just"/>
            <a:r>
              <a:rPr lang="en-US" b="1" dirty="0"/>
              <a:t>Choose</a:t>
            </a:r>
          </a:p>
          <a:p>
            <a:pPr algn="just"/>
            <a:r>
              <a:rPr lang="en-US" dirty="0"/>
              <a:t>Fresh, creative insights are invaluable, but in our experience many companies run into difficulty less from a scarcity of new ideas than from the struggle to determine which ideas to support and scale.</a:t>
            </a:r>
          </a:p>
          <a:p>
            <a:pPr algn="just"/>
            <a:r>
              <a:rPr lang="en-US" dirty="0">
                <a:solidFill>
                  <a:srgbClr val="FF0000"/>
                </a:solidFill>
              </a:rPr>
              <a:t>RELX Group: preliminary budget of around $200,000 to run new experiment in customer segment each year</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52386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fontScale="77500" lnSpcReduction="20000"/>
          </a:bodyPr>
          <a:lstStyle/>
          <a:p>
            <a:pPr algn="just"/>
            <a:r>
              <a:rPr lang="en-US" b="1" dirty="0"/>
              <a:t>Discover</a:t>
            </a:r>
          </a:p>
          <a:p>
            <a:pPr algn="just"/>
            <a:r>
              <a:rPr lang="en-US" dirty="0"/>
              <a:t>Innovation also requires actionable and differentiated insights—the kind that excite customers and bring new categories and markets into being</a:t>
            </a:r>
          </a:p>
          <a:p>
            <a:pPr algn="just"/>
            <a:r>
              <a:rPr lang="en-US" dirty="0">
                <a:solidFill>
                  <a:srgbClr val="FF0000"/>
                </a:solidFill>
              </a:rPr>
              <a:t>3 areas: a valuable problem to solve, a technology that enables a solution, and a business model that generates money from it.</a:t>
            </a:r>
          </a:p>
          <a:p>
            <a:pPr algn="just"/>
            <a:r>
              <a:rPr lang="en-US" b="1" dirty="0"/>
              <a:t>Evolve</a:t>
            </a:r>
          </a:p>
          <a:p>
            <a:pPr algn="just"/>
            <a:r>
              <a:rPr lang="en-US" dirty="0"/>
              <a:t>As smartphones and mobile apps threaten to upend oldline industries, business-model innovation, established companies must reinvent their businesses before technology-driven upstarts do</a:t>
            </a:r>
          </a:p>
          <a:p>
            <a:pPr algn="just"/>
            <a:r>
              <a:rPr lang="en-US" dirty="0">
                <a:solidFill>
                  <a:srgbClr val="FF0000"/>
                </a:solidFill>
              </a:rPr>
              <a:t>Amazon does a particularly strong job extending itself into new business models by addressing the emerging needs of its customers and suppliers.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5796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fontScale="77500" lnSpcReduction="20000"/>
          </a:bodyPr>
          <a:lstStyle/>
          <a:p>
            <a:pPr algn="just"/>
            <a:r>
              <a:rPr lang="en-US" b="1" dirty="0"/>
              <a:t>Accelerate</a:t>
            </a:r>
          </a:p>
          <a:p>
            <a:pPr algn="just"/>
            <a:r>
              <a:rPr lang="en-US" dirty="0"/>
              <a:t>A surprising number of impressive innovations from companies were actually the fruit of their mavericks (single person decision making process), who succeeded in bypassing by their early-approval processes</a:t>
            </a:r>
          </a:p>
          <a:p>
            <a:pPr algn="just"/>
            <a:r>
              <a:rPr lang="en-US" dirty="0">
                <a:solidFill>
                  <a:srgbClr val="FF0000"/>
                </a:solidFill>
              </a:rPr>
              <a:t>At many companies, marketing’s role is to champion the interests of end users to help development teams evolve products. </a:t>
            </a:r>
          </a:p>
          <a:p>
            <a:pPr algn="just"/>
            <a:r>
              <a:rPr lang="en-US" b="1" dirty="0"/>
              <a:t>Scale</a:t>
            </a:r>
          </a:p>
          <a:p>
            <a:pPr algn="just"/>
            <a:r>
              <a:rPr lang="en-US" dirty="0"/>
              <a:t>Considering the appropriate magnitude and reach of a given idea is important to ensuring that the right resources and risks are involved in pursuing it</a:t>
            </a:r>
          </a:p>
          <a:p>
            <a:pPr algn="just"/>
            <a:r>
              <a:rPr lang="en-US" dirty="0">
                <a:solidFill>
                  <a:srgbClr val="FF0000"/>
                </a:solidFill>
              </a:rPr>
              <a:t>TomTom launched its first touch-screen navigational device 5-12 million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5397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graphicFrame>
        <p:nvGraphicFramePr>
          <p:cNvPr id="11" name="Content Placeholder 8"/>
          <p:cNvGraphicFramePr>
            <a:graphicFrameLocks noGrp="1"/>
          </p:cNvGraphicFramePr>
          <p:nvPr>
            <p:ph idx="1"/>
          </p:nvPr>
        </p:nvGraphicFramePr>
        <p:xfrm>
          <a:off x="228600" y="782955"/>
          <a:ext cx="8686800" cy="54559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200" dirty="0">
                          <a:latin typeface="Times New Roman" pitchFamily="18" charset="0"/>
                          <a:cs typeface="Times New Roman" pitchFamily="18" charset="0"/>
                        </a:rPr>
                        <a:t>S. No.</a:t>
                      </a:r>
                    </a:p>
                  </a:txBody>
                  <a:tcPr/>
                </a:tc>
                <a:tc>
                  <a:txBody>
                    <a:bodyPr/>
                    <a:lstStyle/>
                    <a:p>
                      <a:pPr algn="l"/>
                      <a:r>
                        <a:rPr lang="en-US" sz="22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433558">
                <a:tc>
                  <a:txBody>
                    <a:bodyPr/>
                    <a:lstStyle/>
                    <a:p>
                      <a:r>
                        <a:rPr lang="en-US" sz="2700" b="0" dirty="0">
                          <a:latin typeface="Times New Roman" pitchFamily="18" charset="0"/>
                          <a:cs typeface="Times New Roman" pitchFamily="18" charset="0"/>
                        </a:rPr>
                        <a:t>10.</a:t>
                      </a:r>
                    </a:p>
                  </a:txBody>
                  <a:tcPr/>
                </a:tc>
                <a:tc>
                  <a:txBody>
                    <a:bodyPr/>
                    <a:lstStyle/>
                    <a:p>
                      <a:r>
                        <a:rPr lang="en-US" sz="2700" b="0" dirty="0">
                          <a:latin typeface="Times New Roman" pitchFamily="18" charset="0"/>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700" b="0" dirty="0">
                          <a:latin typeface="Times New Roman" pitchFamily="18" charset="0"/>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700" b="0" dirty="0">
                          <a:latin typeface="Times New Roman" pitchFamily="18" charset="0"/>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latin typeface="Times New Roman" pitchFamily="18" charset="0"/>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700" b="0" dirty="0">
                          <a:latin typeface="Times New Roman" pitchFamily="18" charset="0"/>
                          <a:cs typeface="Times New Roman" pitchFamily="18" charset="0"/>
                        </a:rPr>
                        <a:t>13.</a:t>
                      </a:r>
                    </a:p>
                  </a:txBody>
                  <a:tcPr/>
                </a:tc>
                <a:tc>
                  <a:txBody>
                    <a:bodyPr/>
                    <a:lstStyle/>
                    <a:p>
                      <a:r>
                        <a:rPr lang="en-US" sz="2700" b="0" dirty="0">
                          <a:latin typeface="Times New Roman" pitchFamily="18" charset="0"/>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700" b="0" dirty="0">
                          <a:latin typeface="Times New Roman" pitchFamily="18" charset="0"/>
                          <a:cs typeface="Times New Roman" pitchFamily="18" charset="0"/>
                        </a:rPr>
                        <a:t>14.</a:t>
                      </a:r>
                    </a:p>
                  </a:txBody>
                  <a:tcPr/>
                </a:tc>
                <a:tc>
                  <a:txBody>
                    <a:bodyPr/>
                    <a:lstStyle/>
                    <a:p>
                      <a:r>
                        <a:rPr lang="en-US" sz="2700" b="0" dirty="0">
                          <a:latin typeface="Times New Roman" pitchFamily="18" charset="0"/>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700" b="0" dirty="0">
                          <a:latin typeface="Times New Roman" pitchFamily="18" charset="0"/>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latin typeface="Times New Roman" pitchFamily="18" charset="0"/>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700" b="0" dirty="0">
                          <a:latin typeface="Times New Roman" pitchFamily="18" charset="0"/>
                          <a:cs typeface="Times New Roman" pitchFamily="18" charset="0"/>
                        </a:rPr>
                        <a:t>16.</a:t>
                      </a:r>
                    </a:p>
                  </a:txBody>
                  <a:tcPr/>
                </a:tc>
                <a:tc>
                  <a:txBody>
                    <a:bodyPr/>
                    <a:lstStyle/>
                    <a:p>
                      <a:r>
                        <a:rPr lang="en-US" sz="2700" b="0" dirty="0">
                          <a:latin typeface="Times New Roman" pitchFamily="18" charset="0"/>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700" b="0" dirty="0">
                          <a:latin typeface="Times New Roman" pitchFamily="18" charset="0"/>
                          <a:cs typeface="Times New Roman" pitchFamily="18" charset="0"/>
                        </a:rPr>
                        <a:t>17.</a:t>
                      </a:r>
                    </a:p>
                  </a:txBody>
                  <a:tcPr/>
                </a:tc>
                <a:tc>
                  <a:txBody>
                    <a:bodyPr/>
                    <a:lstStyle/>
                    <a:p>
                      <a:r>
                        <a:rPr lang="en-US" sz="2700" b="0" dirty="0">
                          <a:latin typeface="Times New Roman" pitchFamily="18" charset="0"/>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700" b="0" dirty="0">
                          <a:latin typeface="Times New Roman" pitchFamily="18" charset="0"/>
                          <a:cs typeface="Times New Roman" pitchFamily="18" charset="0"/>
                        </a:rPr>
                        <a:t>18.</a:t>
                      </a:r>
                    </a:p>
                  </a:txBody>
                  <a:tcPr/>
                </a:tc>
                <a:tc>
                  <a:txBody>
                    <a:bodyPr/>
                    <a:lstStyle/>
                    <a:p>
                      <a:r>
                        <a:rPr lang="en-US" sz="2700" b="0" dirty="0">
                          <a:latin typeface="Times New Roman" pitchFamily="18" charset="0"/>
                          <a:cs typeface="Times New Roman" pitchFamily="18" charset="0"/>
                        </a:rPr>
                        <a:t>Unit</a:t>
                      </a:r>
                      <a:r>
                        <a:rPr lang="en-US" sz="2700" b="0" baseline="0" dirty="0">
                          <a:latin typeface="Times New Roman" pitchFamily="18" charset="0"/>
                          <a:cs typeface="Times New Roman" pitchFamily="18" charset="0"/>
                        </a:rPr>
                        <a:t> Objectives</a:t>
                      </a:r>
                      <a:endParaRPr lang="en-US" sz="2700" b="0" dirty="0">
                        <a:latin typeface="Times New Roman" pitchFamily="18" charset="0"/>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700" b="0" dirty="0">
                          <a:latin typeface="Times New Roman" pitchFamily="18" charset="0"/>
                          <a:cs typeface="Times New Roman" pitchFamily="18" charset="0"/>
                        </a:rPr>
                        <a:t>19.</a:t>
                      </a:r>
                    </a:p>
                  </a:txBody>
                  <a:tcPr/>
                </a:tc>
                <a:tc>
                  <a:txBody>
                    <a:bodyPr/>
                    <a:lstStyle/>
                    <a:p>
                      <a:r>
                        <a:rPr lang="en-US" sz="2700" b="0" dirty="0">
                          <a:latin typeface="Times New Roman" pitchFamily="18" charset="0"/>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829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sp>
        <p:nvSpPr>
          <p:cNvPr id="3" name="Content Placeholder 2">
            <a:extLst>
              <a:ext uri="{FF2B5EF4-FFF2-40B4-BE49-F238E27FC236}">
                <a16:creationId xmlns:a16="http://schemas.microsoft.com/office/drawing/2014/main" id="{6422C598-4492-4CF8-4459-0D918E6DD3BB}"/>
              </a:ext>
            </a:extLst>
          </p:cNvPr>
          <p:cNvSpPr>
            <a:spLocks noGrp="1"/>
          </p:cNvSpPr>
          <p:nvPr>
            <p:ph idx="1"/>
          </p:nvPr>
        </p:nvSpPr>
        <p:spPr>
          <a:xfrm>
            <a:off x="457200" y="1066800"/>
            <a:ext cx="8229600" cy="5059363"/>
          </a:xfrm>
        </p:spPr>
        <p:txBody>
          <a:bodyPr>
            <a:normAutofit fontScale="85000" lnSpcReduction="20000"/>
          </a:bodyPr>
          <a:lstStyle/>
          <a:p>
            <a:pPr algn="just"/>
            <a:r>
              <a:rPr lang="en-US" b="1" dirty="0"/>
              <a:t>Extend</a:t>
            </a:r>
          </a:p>
          <a:p>
            <a:pPr algn="just"/>
            <a:r>
              <a:rPr lang="en-US" dirty="0"/>
              <a:t>Smart collaboration with external partners, though, goes beyond merely sourcing new ideas and insights; it can involve sharing costs and finding faster routes to market.</a:t>
            </a:r>
          </a:p>
          <a:p>
            <a:pPr algn="just"/>
            <a:r>
              <a:rPr lang="en-US" dirty="0">
                <a:solidFill>
                  <a:srgbClr val="FF0000"/>
                </a:solidFill>
              </a:rPr>
              <a:t>the components of Apple’s first iPod were developed almost entirely outside the company</a:t>
            </a:r>
          </a:p>
          <a:p>
            <a:pPr algn="just"/>
            <a:r>
              <a:rPr lang="en-US" b="1" dirty="0"/>
              <a:t>Mobilize (to organize people or things to do something)</a:t>
            </a:r>
          </a:p>
          <a:p>
            <a:pPr algn="just"/>
            <a:r>
              <a:rPr lang="en-US" dirty="0"/>
              <a:t>Find ways to embed innovation into the fibers of their culture, from the core to the periphery.</a:t>
            </a:r>
          </a:p>
          <a:p>
            <a:pPr algn="just"/>
            <a:r>
              <a:rPr lang="en-US" dirty="0">
                <a:solidFill>
                  <a:srgbClr val="FF0000"/>
                </a:solidFill>
              </a:rPr>
              <a:t>Discovery Group, for example, is upending the medical and life-insurance industries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a:solidFill>
            <a:srgbClr val="F06A7D"/>
          </a:solidFill>
          <a:ln>
            <a:solidFill>
              <a:srgbClr val="C00000"/>
            </a:solidFill>
          </a:ln>
        </p:spPr>
      </p:pic>
    </p:spTree>
    <p:extLst>
      <p:ext uri="{BB962C8B-B14F-4D97-AF65-F5344CB8AC3E}">
        <p14:creationId xmlns:p14="http://schemas.microsoft.com/office/powerpoint/2010/main" val="1888611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pic>
        <p:nvPicPr>
          <p:cNvPr id="1026" name="Picture 2"/>
          <p:cNvPicPr>
            <a:picLocks noGrp="1" noChangeAspect="1" noChangeArrowheads="1"/>
          </p:cNvPicPr>
          <p:nvPr>
            <p:ph idx="1"/>
          </p:nvPr>
        </p:nvPicPr>
        <p:blipFill>
          <a:blip r:embed="rId2">
            <a:lum bright="-20000"/>
          </a:blip>
          <a:srcRect/>
          <a:stretch>
            <a:fillRect/>
          </a:stretch>
        </p:blipFill>
        <p:spPr bwMode="auto">
          <a:xfrm>
            <a:off x="192946" y="1066800"/>
            <a:ext cx="8722454" cy="4724399"/>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tretch>
            <a:fillRect/>
          </a:stretch>
        </p:blipFill>
        <p:spPr bwMode="auto">
          <a:xfrm>
            <a:off x="123796" y="0"/>
            <a:ext cx="1200208" cy="817163"/>
          </a:xfrm>
          <a:prstGeom prst="rect">
            <a:avLst/>
          </a:prstGeom>
          <a:noFill/>
        </p:spPr>
      </p:pic>
      <p:sp>
        <p:nvSpPr>
          <p:cNvPr id="9" name="Date Placeholder 3"/>
          <p:cNvSpPr txBox="1">
            <a:spLocks/>
          </p:cNvSpPr>
          <p:nvPr/>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6/25/2022</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0" name="Footer Placeholder 4"/>
          <p:cNvSpPr txBox="1">
            <a:spLocks/>
          </p:cNvSpPr>
          <p:nvPr/>
        </p:nvSpPr>
        <p:spPr>
          <a:xfrm>
            <a:off x="2514600" y="635635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tint val="75000"/>
                  </a:schemeClr>
                </a:solidFill>
                <a:effectLst/>
                <a:uLnTx/>
                <a:uFillTx/>
                <a:latin typeface="Times New Roman" pitchFamily="18" charset="0"/>
                <a:ea typeface="+mn-ea"/>
                <a:cs typeface="Times New Roman" pitchFamily="18" charset="0"/>
              </a:rPr>
              <a:t>Harsh Awasthi              (DT-II)                Unit-4</a:t>
            </a: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tx1">
                    <a:tint val="75000"/>
                  </a:schemeClr>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12"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Eight Essentials of Innovation</a:t>
            </a:r>
          </a:p>
        </p:txBody>
      </p:sp>
      <p:pic>
        <p:nvPicPr>
          <p:cNvPr id="2050" name="Picture 2"/>
          <p:cNvPicPr>
            <a:picLocks noGrp="1" noChangeAspect="1" noChangeArrowheads="1"/>
          </p:cNvPicPr>
          <p:nvPr>
            <p:ph idx="1"/>
          </p:nvPr>
        </p:nvPicPr>
        <p:blipFill>
          <a:blip r:embed="rId3">
            <a:lum bright="-20000"/>
          </a:blip>
          <a:srcRect/>
          <a:stretch>
            <a:fillRect/>
          </a:stretch>
        </p:blipFill>
        <p:spPr bwMode="auto">
          <a:xfrm>
            <a:off x="228600" y="1397814"/>
            <a:ext cx="8686800" cy="4164786"/>
          </a:xfrm>
          <a:prstGeom prst="rect">
            <a:avLst/>
          </a:prstGeom>
          <a:noFill/>
          <a:ln w="9525">
            <a:noFill/>
            <a:miter lim="800000"/>
            <a:headEnd/>
            <a:tailEnd/>
          </a:ln>
          <a:effectLst/>
        </p:spPr>
      </p:pic>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199"/>
            <a:ext cx="8686800" cy="5518151"/>
          </a:xfrm>
        </p:spPr>
        <p:txBody>
          <a:bodyPr>
            <a:normAutofit fontScale="85000" lnSpcReduction="20000"/>
          </a:bodyPr>
          <a:lstStyle/>
          <a:p>
            <a:pPr marL="514350" indent="-514350" algn="just" fontAlgn="base">
              <a:buAutoNum type="arabicPeriod"/>
            </a:pPr>
            <a:r>
              <a:rPr lang="en-US" sz="2800" b="1" dirty="0">
                <a:latin typeface="Times New Roman" pitchFamily="18" charset="0"/>
                <a:cs typeface="Times New Roman" pitchFamily="18" charset="0"/>
              </a:rPr>
              <a:t>Product Innovation </a:t>
            </a:r>
          </a:p>
          <a:p>
            <a:pPr marL="400050" lvl="1" indent="0" algn="just" fontAlgn="base">
              <a:buNone/>
            </a:pPr>
            <a:r>
              <a:rPr lang="en-US" sz="2400" dirty="0">
                <a:latin typeface="Times New Roman" pitchFamily="18" charset="0"/>
                <a:cs typeface="Times New Roman" pitchFamily="18" charset="0"/>
              </a:rPr>
              <a:t>This focuses on creating a new product, service, or product feature. </a:t>
            </a:r>
          </a:p>
          <a:p>
            <a:pPr marL="400050" lvl="1" indent="0" algn="just" fontAlgn="base">
              <a:buNone/>
            </a:pPr>
            <a:r>
              <a:rPr lang="en-US" sz="2400" dirty="0">
                <a:latin typeface="Times New Roman" pitchFamily="18" charset="0"/>
                <a:cs typeface="Times New Roman" pitchFamily="18" charset="0"/>
              </a:rPr>
              <a:t>Examples the pivoting head of Gillette razor blades.</a:t>
            </a:r>
          </a:p>
          <a:p>
            <a:pPr marL="400050" lvl="1" indent="0" algn="just" fontAlgn="base">
              <a:buNone/>
            </a:pPr>
            <a:r>
              <a:rPr lang="en-US" sz="2400" dirty="0">
                <a:solidFill>
                  <a:srgbClr val="FF0000"/>
                </a:solidFill>
                <a:latin typeface="Times New Roman" pitchFamily="18" charset="0"/>
                <a:cs typeface="Times New Roman" pitchFamily="18" charset="0"/>
              </a:rPr>
              <a:t>(Shirts Making use of phase-change materials (PCMs), which takes heat away from you when you're feeling warm, and gives it back to you when you're feeling cold.) </a:t>
            </a:r>
          </a:p>
          <a:p>
            <a:pPr algn="just" fontAlgn="base">
              <a:buNone/>
            </a:pPr>
            <a:r>
              <a:rPr lang="en-US" sz="2800" b="1" dirty="0">
                <a:latin typeface="Times New Roman" pitchFamily="18" charset="0"/>
                <a:cs typeface="Times New Roman" pitchFamily="18" charset="0"/>
              </a:rPr>
              <a:t>2. Process innovation</a:t>
            </a:r>
            <a:endParaRPr lang="en-US" sz="2800" dirty="0">
              <a:solidFill>
                <a:srgbClr val="FF0000"/>
              </a:solidFill>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This refers to changes made to make a process more efficient. For example, assembly lines were a breakthrough in manufacturing.</a:t>
            </a:r>
          </a:p>
          <a:p>
            <a:pPr algn="just">
              <a:buNone/>
            </a:pPr>
            <a:r>
              <a:rPr lang="en-US" sz="2800" dirty="0">
                <a:solidFill>
                  <a:srgbClr val="FF0000"/>
                </a:solidFill>
                <a:latin typeface="Times New Roman" pitchFamily="18" charset="0"/>
                <a:cs typeface="Times New Roman" pitchFamily="18" charset="0"/>
              </a:rPr>
              <a:t>	(drone for delivery of goods, driver less cars)</a:t>
            </a:r>
            <a:endParaRPr lang="en-US" sz="2800" dirty="0">
              <a:latin typeface="Times New Roman" pitchFamily="18" charset="0"/>
              <a:cs typeface="Times New Roman" pitchFamily="18" charset="0"/>
            </a:endParaRPr>
          </a:p>
          <a:p>
            <a:pPr algn="just" fontAlgn="base">
              <a:buNone/>
            </a:pPr>
            <a:r>
              <a:rPr lang="en-US" sz="2800" b="1" dirty="0">
                <a:latin typeface="Times New Roman" pitchFamily="18" charset="0"/>
                <a:cs typeface="Times New Roman" pitchFamily="18" charset="0"/>
              </a:rPr>
              <a:t>3. Business Model innovation</a:t>
            </a:r>
            <a:endParaRPr lang="en-US" sz="2800" dirty="0">
              <a:solidFill>
                <a:srgbClr val="FF0000"/>
              </a:solidFill>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This is when you transform business operations. </a:t>
            </a:r>
          </a:p>
          <a:p>
            <a:pPr algn="just">
              <a:buNone/>
            </a:pPr>
            <a:r>
              <a:rPr lang="en-US" sz="2800" dirty="0">
                <a:latin typeface="Times New Roman" pitchFamily="18" charset="0"/>
                <a:cs typeface="Times New Roman" pitchFamily="18" charset="0"/>
              </a:rPr>
              <a:t>	Ride-sharing platforms, such as Uber, are an example of this. They took the taxi and car service companies’ business model and altered it to a peer-to-peer, digitized model.</a:t>
            </a:r>
          </a:p>
          <a:p>
            <a:pPr algn="just">
              <a:buNone/>
            </a:pPr>
            <a:r>
              <a:rPr lang="en-US" sz="2800" dirty="0">
                <a:solidFill>
                  <a:srgbClr val="FF0000"/>
                </a:solidFill>
                <a:latin typeface="Times New Roman" pitchFamily="18" charset="0"/>
                <a:cs typeface="Times New Roman" pitchFamily="18" charset="0"/>
              </a:rPr>
              <a:t>	(selling books by weight)</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Types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409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410200"/>
          </a:xfrm>
        </p:spPr>
        <p:txBody>
          <a:bodyPr>
            <a:normAutofit lnSpcReduction="10000"/>
          </a:bodyPr>
          <a:lstStyle/>
          <a:p>
            <a:pPr algn="just" fontAlgn="base">
              <a:buNone/>
            </a:pPr>
            <a:r>
              <a:rPr lang="en-US" sz="2800" b="1" dirty="0">
                <a:latin typeface="Times New Roman" pitchFamily="18" charset="0"/>
                <a:cs typeface="Times New Roman" pitchFamily="18" charset="0"/>
              </a:rPr>
              <a:t>1. Incremental innovation  </a:t>
            </a:r>
            <a:r>
              <a:rPr lang="en-US" sz="2800" dirty="0">
                <a:solidFill>
                  <a:srgbClr val="FF0000"/>
                </a:solidFill>
                <a:latin typeface="Times New Roman" pitchFamily="18" charset="0"/>
                <a:cs typeface="Times New Roman" pitchFamily="18" charset="0"/>
              </a:rPr>
              <a:t>(Mobile Phone)</a:t>
            </a:r>
          </a:p>
          <a:p>
            <a:pPr algn="just">
              <a:buNone/>
            </a:pPr>
            <a:r>
              <a:rPr lang="en-US" sz="2800" dirty="0">
                <a:latin typeface="Times New Roman" pitchFamily="18" charset="0"/>
                <a:cs typeface="Times New Roman" pitchFamily="18" charset="0"/>
              </a:rPr>
              <a:t>	Small changes that increase the efficiency of your current business model.</a:t>
            </a:r>
          </a:p>
          <a:p>
            <a:pPr algn="just">
              <a:buNone/>
            </a:pPr>
            <a:endParaRPr lang="en-US" sz="2800" dirty="0">
              <a:latin typeface="Times New Roman" pitchFamily="18" charset="0"/>
              <a:cs typeface="Times New Roman" pitchFamily="18" charset="0"/>
            </a:endParaRPr>
          </a:p>
          <a:p>
            <a:pPr algn="just" fontAlgn="base">
              <a:buNone/>
            </a:pPr>
            <a:r>
              <a:rPr lang="en-US" sz="2800" b="1" dirty="0">
                <a:latin typeface="Times New Roman" pitchFamily="18" charset="0"/>
                <a:cs typeface="Times New Roman" pitchFamily="18" charset="0"/>
              </a:rPr>
              <a:t>2. Expansive innovation </a:t>
            </a:r>
            <a:r>
              <a:rPr lang="en-US" sz="2800" dirty="0">
                <a:solidFill>
                  <a:srgbClr val="FF0000"/>
                </a:solidFill>
                <a:latin typeface="Times New Roman" pitchFamily="18" charset="0"/>
                <a:cs typeface="Times New Roman" pitchFamily="18" charset="0"/>
              </a:rPr>
              <a:t>(Work from home culture)</a:t>
            </a:r>
          </a:p>
          <a:p>
            <a:pPr algn="just">
              <a:buNone/>
            </a:pPr>
            <a:r>
              <a:rPr lang="en-US" sz="2800" dirty="0">
                <a:latin typeface="Times New Roman" pitchFamily="18" charset="0"/>
                <a:cs typeface="Times New Roman" pitchFamily="18" charset="0"/>
              </a:rPr>
              <a:t>	Change that results from exploring new ideas. Its purpose is to sustain and grow the company in the long term.</a:t>
            </a:r>
          </a:p>
          <a:p>
            <a:pPr algn="just">
              <a:buNone/>
            </a:pPr>
            <a:endParaRPr lang="en-US" sz="2800" dirty="0">
              <a:latin typeface="Times New Roman" pitchFamily="18" charset="0"/>
              <a:cs typeface="Times New Roman" pitchFamily="18" charset="0"/>
            </a:endParaRPr>
          </a:p>
          <a:p>
            <a:pPr algn="just" fontAlgn="base">
              <a:buNone/>
            </a:pPr>
            <a:r>
              <a:rPr lang="en-US" sz="2800" b="1" dirty="0">
                <a:latin typeface="Times New Roman" pitchFamily="18" charset="0"/>
                <a:cs typeface="Times New Roman" pitchFamily="18" charset="0"/>
              </a:rPr>
              <a:t>3. Disruptive innovation </a:t>
            </a:r>
            <a:r>
              <a:rPr lang="en-US" sz="2800" dirty="0">
                <a:solidFill>
                  <a:srgbClr val="FF0000"/>
                </a:solidFill>
                <a:latin typeface="Times New Roman" pitchFamily="18" charset="0"/>
                <a:cs typeface="Times New Roman" pitchFamily="18" charset="0"/>
              </a:rPr>
              <a:t>(Reliance </a:t>
            </a:r>
            <a:r>
              <a:rPr lang="en-US" sz="2800" dirty="0" err="1">
                <a:solidFill>
                  <a:srgbClr val="FF0000"/>
                </a:solidFill>
                <a:latin typeface="Times New Roman" pitchFamily="18" charset="0"/>
                <a:cs typeface="Times New Roman" pitchFamily="18" charset="0"/>
              </a:rPr>
              <a:t>Jio</a:t>
            </a:r>
            <a:r>
              <a:rPr lang="en-US" sz="2800" dirty="0">
                <a:solidFill>
                  <a:srgbClr val="FF0000"/>
                </a:solidFill>
                <a:latin typeface="Times New Roman" pitchFamily="18" charset="0"/>
                <a:cs typeface="Times New Roman" pitchFamily="18" charset="0"/>
              </a:rPr>
              <a:t>)</a:t>
            </a:r>
          </a:p>
          <a:p>
            <a:pPr algn="just">
              <a:buNone/>
            </a:pPr>
            <a:r>
              <a:rPr lang="en-US" sz="2800" dirty="0">
                <a:latin typeface="Times New Roman" pitchFamily="18" charset="0"/>
                <a:cs typeface="Times New Roman" pitchFamily="18" charset="0"/>
              </a:rPr>
              <a:t>	Creates a completely new business model, offering a novel value proposition.</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Levels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257800"/>
          </a:xfrm>
        </p:spPr>
        <p:txBody>
          <a:bodyPr>
            <a:normAutofit lnSpcReduction="10000"/>
          </a:bodyPr>
          <a:lstStyle/>
          <a:p>
            <a:pPr>
              <a:spcAft>
                <a:spcPts val="600"/>
              </a:spcAft>
            </a:pPr>
            <a:r>
              <a:rPr lang="en-US" sz="2800" dirty="0">
                <a:latin typeface="Times New Roman" pitchFamily="18" charset="0"/>
                <a:cs typeface="Times New Roman" pitchFamily="18" charset="0"/>
              </a:rPr>
              <a:t>Analyze the sources of innovation for opportunities</a:t>
            </a:r>
          </a:p>
          <a:p>
            <a:pPr>
              <a:spcAft>
                <a:spcPts val="600"/>
              </a:spcAft>
            </a:pPr>
            <a:r>
              <a:rPr lang="en-US" sz="2800" dirty="0">
                <a:latin typeface="Times New Roman" pitchFamily="18" charset="0"/>
                <a:cs typeface="Times New Roman" pitchFamily="18" charset="0"/>
              </a:rPr>
              <a:t>Determine customer needs, wants and expectations</a:t>
            </a:r>
          </a:p>
          <a:p>
            <a:pPr>
              <a:spcAft>
                <a:spcPts val="600"/>
              </a:spcAft>
            </a:pPr>
            <a:r>
              <a:rPr lang="en-US" sz="2800" dirty="0">
                <a:latin typeface="Times New Roman" pitchFamily="18" charset="0"/>
                <a:cs typeface="Times New Roman" pitchFamily="18" charset="0"/>
              </a:rPr>
              <a:t>Innovation should be simple and focused</a:t>
            </a:r>
          </a:p>
          <a:p>
            <a:pPr>
              <a:spcAft>
                <a:spcPts val="600"/>
              </a:spcAft>
            </a:pPr>
            <a:r>
              <a:rPr lang="en-US" sz="2800" dirty="0">
                <a:latin typeface="Times New Roman" pitchFamily="18" charset="0"/>
                <a:cs typeface="Times New Roman" pitchFamily="18" charset="0"/>
              </a:rPr>
              <a:t>Innovation should start small</a:t>
            </a:r>
          </a:p>
          <a:p>
            <a:pPr>
              <a:spcAft>
                <a:spcPts val="600"/>
              </a:spcAft>
            </a:pPr>
            <a:r>
              <a:rPr lang="en-US" sz="2800" dirty="0">
                <a:latin typeface="Times New Roman" pitchFamily="18" charset="0"/>
                <a:cs typeface="Times New Roman" pitchFamily="18" charset="0"/>
              </a:rPr>
              <a:t>Innovation should aim at leadership</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r>
              <a:rPr lang="en-US" sz="2800" dirty="0"/>
              <a:t>	</a:t>
            </a:r>
            <a:r>
              <a:rPr lang="en-US" sz="2400" dirty="0"/>
              <a:t>Peter F </a:t>
            </a:r>
            <a:r>
              <a:rPr lang="en-US" sz="2400" dirty="0" err="1"/>
              <a:t>Druker</a:t>
            </a:r>
            <a:r>
              <a:rPr lang="en-US" sz="2400" dirty="0"/>
              <a:t>  </a:t>
            </a:r>
          </a:p>
          <a:p>
            <a:pPr algn="just">
              <a:buNone/>
            </a:pPr>
            <a:r>
              <a:rPr lang="en-US" sz="2400" dirty="0"/>
              <a:t>	Innovation and Entrepreneurship: Practice and Principles. </a:t>
            </a:r>
          </a:p>
          <a:p>
            <a:pPr algn="just">
              <a:buNone/>
            </a:pPr>
            <a:r>
              <a:rPr lang="en-US" sz="2400" dirty="0"/>
              <a:t>	Harper &amp; Row, Publishers, Inc. 1985.</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Principles of Innovation</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Innovation</a:t>
            </a:r>
          </a:p>
          <a:p>
            <a:pPr algn="just"/>
            <a:r>
              <a:rPr lang="en-US" sz="2800" dirty="0">
                <a:latin typeface="Times New Roman" pitchFamily="18" charset="0"/>
                <a:cs typeface="Times New Roman" pitchFamily="18" charset="0"/>
              </a:rPr>
              <a:t>Types of innovation</a:t>
            </a:r>
          </a:p>
          <a:p>
            <a:pPr algn="just"/>
            <a:r>
              <a:rPr lang="en-US" sz="2800" dirty="0">
                <a:latin typeface="Times New Roman" pitchFamily="18" charset="0"/>
                <a:cs typeface="Times New Roman" pitchFamily="18" charset="0"/>
              </a:rPr>
              <a:t>Need of innovation</a:t>
            </a:r>
          </a:p>
          <a:p>
            <a:pPr algn="just"/>
            <a:r>
              <a:rPr lang="en-US" sz="2800" dirty="0">
                <a:latin typeface="Times New Roman" pitchFamily="18" charset="0"/>
                <a:cs typeface="Times New Roman" pitchFamily="18" charset="0"/>
              </a:rPr>
              <a:t>Importance of innovation</a:t>
            </a:r>
          </a:p>
          <a:p>
            <a:pPr algn="just"/>
            <a:r>
              <a:rPr lang="en-US" sz="2800" dirty="0">
                <a:latin typeface="Times New Roman" pitchFamily="18" charset="0"/>
                <a:cs typeface="Times New Roman" pitchFamily="18" charset="0"/>
              </a:rPr>
              <a:t>Principles of innovation</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181600"/>
          </a:xfrm>
        </p:spPr>
        <p:txBody>
          <a:bodyPr>
            <a:normAutofit/>
          </a:bodyPr>
          <a:lstStyle/>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r>
              <a:rPr lang="en-US" sz="2800" dirty="0">
                <a:latin typeface="Times New Roman" pitchFamily="18" charset="0"/>
                <a:cs typeface="Times New Roman" pitchFamily="18" charset="0"/>
              </a:rPr>
              <a:t>Q1. Describe the innovation.</a:t>
            </a:r>
          </a:p>
          <a:p>
            <a:pPr marL="514350" indent="-514350" algn="just">
              <a:spcAft>
                <a:spcPts val="1800"/>
              </a:spcAft>
              <a:buNone/>
            </a:pPr>
            <a:r>
              <a:rPr lang="en-US" sz="2800" dirty="0">
                <a:latin typeface="Times New Roman" pitchFamily="18" charset="0"/>
                <a:cs typeface="Times New Roman" pitchFamily="18" charset="0"/>
              </a:rPr>
              <a:t>Q2. Discuss the need of innovation.</a:t>
            </a:r>
          </a:p>
          <a:p>
            <a:pPr marL="514350" indent="-514350" algn="just">
              <a:spcAft>
                <a:spcPts val="1800"/>
              </a:spcAft>
              <a:buNone/>
            </a:pPr>
            <a:r>
              <a:rPr lang="en-US" sz="2800" dirty="0">
                <a:latin typeface="Times New Roman" pitchFamily="18" charset="0"/>
                <a:cs typeface="Times New Roman" pitchFamily="18" charset="0"/>
              </a:rPr>
              <a:t>Q3. Enumerate the importance of innovation in business.</a:t>
            </a:r>
          </a:p>
          <a:p>
            <a:pPr marL="514350" indent="-514350" algn="just">
              <a:spcAft>
                <a:spcPts val="1800"/>
              </a:spcAft>
              <a:buNone/>
            </a:pPr>
            <a:r>
              <a:rPr lang="en-US" sz="2800" dirty="0">
                <a:latin typeface="Times New Roman" pitchFamily="18" charset="0"/>
                <a:cs typeface="Times New Roman" pitchFamily="18" charset="0"/>
              </a:rPr>
              <a:t>Q4. Discuss the principles of innovation.</a:t>
            </a:r>
          </a:p>
          <a:p>
            <a:pPr marL="514350" indent="-514350" algn="just">
              <a:spcAft>
                <a:spcPts val="1800"/>
              </a:spcAft>
              <a:buNone/>
            </a:pPr>
            <a:r>
              <a:rPr lang="en-US" sz="2800" dirty="0">
                <a:latin typeface="Times New Roman" pitchFamily="18" charset="0"/>
                <a:cs typeface="Times New Roman" pitchFamily="18" charset="0"/>
              </a:rPr>
              <a:t>Q5. Describe the types innovation.</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
        <p:nvSpPr>
          <p:cNvPr id="7" name="Title 1"/>
          <p:cNvSpPr txBox="1">
            <a:spLocks/>
          </p:cNvSpPr>
          <p:nvPr/>
        </p:nvSpPr>
        <p:spPr>
          <a:xfrm>
            <a:off x="1389185"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itchFamily="18" charset="0"/>
                <a:cs typeface="Times New Roman" pitchFamily="18" charset="0"/>
              </a:rPr>
              <a:t>Daily Quiz</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tx1"/>
                </a:solidFill>
                <a:latin typeface="Times New Roman" pitchFamily="18" charset="0"/>
                <a:cs typeface="Times New Roman" pitchFamily="18" charset="0"/>
              </a:rPr>
              <a:t>Quality: Principles &amp; Philosophies</a:t>
            </a:r>
          </a:p>
        </p:txBody>
      </p:sp>
      <p:sp>
        <p:nvSpPr>
          <p:cNvPr id="12" name="Subtitle 2"/>
          <p:cNvSpPr txBox="1">
            <a:spLocks/>
          </p:cNvSpPr>
          <p:nvPr/>
        </p:nvSpPr>
        <p:spPr>
          <a:xfrm>
            <a:off x="2057400" y="1432102"/>
            <a:ext cx="533400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2</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124456"/>
          <a:ext cx="8534400" cy="771144"/>
        </p:xfrm>
        <a:graphic>
          <a:graphicData uri="http://schemas.openxmlformats.org/drawingml/2006/table">
            <a:tbl>
              <a:tblPr/>
              <a:tblGrid>
                <a:gridCol w="6629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Quality: Principles &amp; Philosophies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Index</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graphicFrame>
        <p:nvGraphicFramePr>
          <p:cNvPr id="11" name="Content Placeholder 8"/>
          <p:cNvGraphicFramePr>
            <a:graphicFrameLocks noGrp="1"/>
          </p:cNvGraphicFramePr>
          <p:nvPr>
            <p:ph idx="1"/>
          </p:nvPr>
        </p:nvGraphicFramePr>
        <p:xfrm>
          <a:off x="228600" y="914404"/>
          <a:ext cx="8686800" cy="5105396"/>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439850">
                <a:tc>
                  <a:txBody>
                    <a:bodyPr/>
                    <a:lstStyle/>
                    <a:p>
                      <a:r>
                        <a:rPr lang="en-US" sz="2200" dirty="0">
                          <a:latin typeface="Times New Roman" pitchFamily="18" charset="0"/>
                          <a:cs typeface="Times New Roman" pitchFamily="18" charset="0"/>
                        </a:rPr>
                        <a:t>S. No.</a:t>
                      </a:r>
                    </a:p>
                  </a:txBody>
                  <a:tcPr/>
                </a:tc>
                <a:tc>
                  <a:txBody>
                    <a:bodyPr/>
                    <a:lstStyle/>
                    <a:p>
                      <a:pPr algn="l"/>
                      <a:r>
                        <a:rPr lang="en-US" sz="2200" dirty="0">
                          <a:latin typeface="Times New Roman" pitchFamily="18" charset="0"/>
                          <a:cs typeface="Times New Roman" pitchFamily="18" charset="0"/>
                        </a:rPr>
                        <a:t>Content</a:t>
                      </a:r>
                    </a:p>
                  </a:txBody>
                  <a:tcPr/>
                </a:tc>
                <a:extLst>
                  <a:ext uri="{0D108BD9-81ED-4DB2-BD59-A6C34878D82A}">
                    <a16:rowId xmlns:a16="http://schemas.microsoft.com/office/drawing/2014/main" val="10000"/>
                  </a:ext>
                </a:extLst>
              </a:tr>
              <a:tr h="518394">
                <a:tc>
                  <a:txBody>
                    <a:bodyPr/>
                    <a:lstStyle/>
                    <a:p>
                      <a:r>
                        <a:rPr lang="en-US" sz="2700" b="0" dirty="0">
                          <a:latin typeface="Times New Roman" pitchFamily="18" charset="0"/>
                          <a:cs typeface="Times New Roman" pitchFamily="18" charset="0"/>
                        </a:rPr>
                        <a:t>20.</a:t>
                      </a:r>
                    </a:p>
                  </a:txBody>
                  <a:tcPr/>
                </a:tc>
                <a:tc>
                  <a:txBody>
                    <a:bodyPr/>
                    <a:lstStyle/>
                    <a:p>
                      <a:r>
                        <a:rPr lang="en-US" sz="2700" b="0" dirty="0">
                          <a:latin typeface="Times New Roman" pitchFamily="18" charset="0"/>
                          <a:cs typeface="Times New Roman" pitchFamily="18" charset="0"/>
                        </a:rPr>
                        <a:t>Lecture related to topic</a:t>
                      </a:r>
                    </a:p>
                  </a:txBody>
                  <a:tcPr/>
                </a:tc>
                <a:extLst>
                  <a:ext uri="{0D108BD9-81ED-4DB2-BD59-A6C34878D82A}">
                    <a16:rowId xmlns:a16="http://schemas.microsoft.com/office/drawing/2014/main" val="10001"/>
                  </a:ext>
                </a:extLst>
              </a:tr>
              <a:tr h="518394">
                <a:tc>
                  <a:txBody>
                    <a:bodyPr/>
                    <a:lstStyle/>
                    <a:p>
                      <a:r>
                        <a:rPr lang="en-US" sz="2700" b="0" dirty="0">
                          <a:latin typeface="Times New Roman" pitchFamily="18" charset="0"/>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Daily Quiz</a:t>
                      </a:r>
                    </a:p>
                  </a:txBody>
                  <a:tcPr/>
                </a:tc>
                <a:extLst>
                  <a:ext uri="{0D108BD9-81ED-4DB2-BD59-A6C34878D82A}">
                    <a16:rowId xmlns:a16="http://schemas.microsoft.com/office/drawing/2014/main" val="10002"/>
                  </a:ext>
                </a:extLst>
              </a:tr>
              <a:tr h="518394">
                <a:tc>
                  <a:txBody>
                    <a:bodyPr/>
                    <a:lstStyle/>
                    <a:p>
                      <a:r>
                        <a:rPr lang="en-US" sz="2700" b="0" dirty="0">
                          <a:latin typeface="Times New Roman" pitchFamily="18" charset="0"/>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latin typeface="Times New Roman" pitchFamily="18" charset="0"/>
                          <a:cs typeface="Times New Roman" pitchFamily="18" charset="0"/>
                        </a:rPr>
                        <a:t>Weekly Assignment</a:t>
                      </a:r>
                    </a:p>
                  </a:txBody>
                  <a:tcPr/>
                </a:tc>
                <a:extLst>
                  <a:ext uri="{0D108BD9-81ED-4DB2-BD59-A6C34878D82A}">
                    <a16:rowId xmlns:a16="http://schemas.microsoft.com/office/drawing/2014/main" val="10003"/>
                  </a:ext>
                </a:extLst>
              </a:tr>
              <a:tr h="518394">
                <a:tc>
                  <a:txBody>
                    <a:bodyPr/>
                    <a:lstStyle/>
                    <a:p>
                      <a:r>
                        <a:rPr lang="en-US" sz="2700" b="0" dirty="0">
                          <a:latin typeface="Times New Roman" pitchFamily="18" charset="0"/>
                          <a:cs typeface="Times New Roman" pitchFamily="18" charset="0"/>
                        </a:rPr>
                        <a:t>23.</a:t>
                      </a:r>
                    </a:p>
                  </a:txBody>
                  <a:tcPr/>
                </a:tc>
                <a:tc>
                  <a:txBody>
                    <a:bodyPr/>
                    <a:lstStyle/>
                    <a:p>
                      <a:r>
                        <a:rPr lang="en-US" sz="2700" b="0" dirty="0">
                          <a:latin typeface="Times New Roman" pitchFamily="18" charset="0"/>
                          <a:cs typeface="Times New Roman" pitchFamily="18" charset="0"/>
                        </a:rPr>
                        <a:t>Topic Links</a:t>
                      </a:r>
                    </a:p>
                  </a:txBody>
                  <a:tcPr/>
                </a:tc>
                <a:extLst>
                  <a:ext uri="{0D108BD9-81ED-4DB2-BD59-A6C34878D82A}">
                    <a16:rowId xmlns:a16="http://schemas.microsoft.com/office/drawing/2014/main" val="10004"/>
                  </a:ext>
                </a:extLst>
              </a:tr>
              <a:tr h="518394">
                <a:tc>
                  <a:txBody>
                    <a:bodyPr/>
                    <a:lstStyle/>
                    <a:p>
                      <a:r>
                        <a:rPr lang="en-US" sz="2700" b="0" dirty="0">
                          <a:latin typeface="Times New Roman" pitchFamily="18" charset="0"/>
                          <a:cs typeface="Times New Roman" pitchFamily="18" charset="0"/>
                        </a:rPr>
                        <a:t>24.</a:t>
                      </a:r>
                    </a:p>
                  </a:txBody>
                  <a:tcPr/>
                </a:tc>
                <a:tc>
                  <a:txBody>
                    <a:bodyPr/>
                    <a:lstStyle/>
                    <a:p>
                      <a:r>
                        <a:rPr lang="en-US" sz="2700" b="0" dirty="0">
                          <a:latin typeface="Times New Roman" pitchFamily="18" charset="0"/>
                          <a:cs typeface="Times New Roman" pitchFamily="18" charset="0"/>
                        </a:rPr>
                        <a:t>MCQs</a:t>
                      </a:r>
                    </a:p>
                  </a:txBody>
                  <a:tcPr/>
                </a:tc>
                <a:extLst>
                  <a:ext uri="{0D108BD9-81ED-4DB2-BD59-A6C34878D82A}">
                    <a16:rowId xmlns:a16="http://schemas.microsoft.com/office/drawing/2014/main" val="10005"/>
                  </a:ext>
                </a:extLst>
              </a:tr>
              <a:tr h="518394">
                <a:tc>
                  <a:txBody>
                    <a:bodyPr/>
                    <a:lstStyle/>
                    <a:p>
                      <a:r>
                        <a:rPr lang="en-US" sz="2700" b="0" dirty="0">
                          <a:latin typeface="Times New Roman" pitchFamily="18" charset="0"/>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latin typeface="Times New Roman" pitchFamily="18" charset="0"/>
                          <a:cs typeface="Times New Roman" pitchFamily="18" charset="0"/>
                        </a:rPr>
                        <a:t>Glossary Questions</a:t>
                      </a:r>
                    </a:p>
                  </a:txBody>
                  <a:tcPr/>
                </a:tc>
                <a:extLst>
                  <a:ext uri="{0D108BD9-81ED-4DB2-BD59-A6C34878D82A}">
                    <a16:rowId xmlns:a16="http://schemas.microsoft.com/office/drawing/2014/main" val="10006"/>
                  </a:ext>
                </a:extLst>
              </a:tr>
              <a:tr h="518394">
                <a:tc>
                  <a:txBody>
                    <a:bodyPr/>
                    <a:lstStyle/>
                    <a:p>
                      <a:r>
                        <a:rPr lang="en-US" sz="2700" b="0" dirty="0">
                          <a:latin typeface="Times New Roman" pitchFamily="18" charset="0"/>
                          <a:cs typeface="Times New Roman" pitchFamily="18" charset="0"/>
                        </a:rPr>
                        <a:t>26.</a:t>
                      </a:r>
                    </a:p>
                  </a:txBody>
                  <a:tcPr/>
                </a:tc>
                <a:tc>
                  <a:txBody>
                    <a:bodyPr/>
                    <a:lstStyle/>
                    <a:p>
                      <a:r>
                        <a:rPr lang="en-US" sz="2700" b="0" dirty="0">
                          <a:latin typeface="Times New Roman" pitchFamily="18" charset="0"/>
                          <a:cs typeface="Times New Roman" pitchFamily="18" charset="0"/>
                        </a:rPr>
                        <a:t>Old question papers</a:t>
                      </a:r>
                    </a:p>
                  </a:txBody>
                  <a:tcPr/>
                </a:tc>
                <a:extLst>
                  <a:ext uri="{0D108BD9-81ED-4DB2-BD59-A6C34878D82A}">
                    <a16:rowId xmlns:a16="http://schemas.microsoft.com/office/drawing/2014/main" val="10007"/>
                  </a:ext>
                </a:extLst>
              </a:tr>
              <a:tr h="518394">
                <a:tc>
                  <a:txBody>
                    <a:bodyPr/>
                    <a:lstStyle/>
                    <a:p>
                      <a:r>
                        <a:rPr lang="en-US" sz="2700" b="0" dirty="0">
                          <a:latin typeface="Times New Roman" pitchFamily="18" charset="0"/>
                          <a:cs typeface="Times New Roman" pitchFamily="18" charset="0"/>
                        </a:rPr>
                        <a:t>27.</a:t>
                      </a:r>
                    </a:p>
                  </a:txBody>
                  <a:tcPr/>
                </a:tc>
                <a:tc>
                  <a:txBody>
                    <a:bodyPr/>
                    <a:lstStyle/>
                    <a:p>
                      <a:r>
                        <a:rPr lang="en-US" sz="2700" b="0" dirty="0">
                          <a:latin typeface="Times New Roman" pitchFamily="18" charset="0"/>
                          <a:cs typeface="Times New Roman" pitchFamily="18" charset="0"/>
                        </a:rPr>
                        <a:t>Expected Questions</a:t>
                      </a:r>
                    </a:p>
                  </a:txBody>
                  <a:tcPr/>
                </a:tc>
                <a:extLst>
                  <a:ext uri="{0D108BD9-81ED-4DB2-BD59-A6C34878D82A}">
                    <a16:rowId xmlns:a16="http://schemas.microsoft.com/office/drawing/2014/main" val="10008"/>
                  </a:ext>
                </a:extLst>
              </a:tr>
              <a:tr h="518394">
                <a:tc>
                  <a:txBody>
                    <a:bodyPr/>
                    <a:lstStyle/>
                    <a:p>
                      <a:r>
                        <a:rPr lang="en-US" sz="2700" b="0" dirty="0">
                          <a:latin typeface="Times New Roman" pitchFamily="18" charset="0"/>
                          <a:cs typeface="Times New Roman" pitchFamily="18" charset="0"/>
                        </a:rPr>
                        <a:t>28.</a:t>
                      </a:r>
                    </a:p>
                  </a:txBody>
                  <a:tcPr/>
                </a:tc>
                <a:tc>
                  <a:txBody>
                    <a:bodyPr/>
                    <a:lstStyle/>
                    <a:p>
                      <a:r>
                        <a:rPr lang="en-US" sz="2700" b="0" dirty="0">
                          <a:latin typeface="Times New Roman" pitchFamily="18" charset="0"/>
                          <a:cs typeface="Times New Roman" pitchFamily="18" charset="0"/>
                        </a:rPr>
                        <a:t>Recap of unit</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the concept of quality</a:t>
            </a:r>
          </a:p>
          <a:p>
            <a:pPr algn="just"/>
            <a:r>
              <a:rPr lang="en-US" sz="2800" dirty="0">
                <a:latin typeface="Times New Roman" panose="02020603050405020304" pitchFamily="18" charset="0"/>
                <a:cs typeface="Times New Roman" panose="02020603050405020304" pitchFamily="18" charset="0"/>
              </a:rPr>
              <a:t>To understand the principles &amp; philosophies of quality. </a:t>
            </a:r>
          </a:p>
          <a:p>
            <a:pPr algn="just">
              <a:buNone/>
            </a:pPr>
            <a:endParaRPr lang="en-US" sz="2800" b="1"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a:t>
            </a:r>
          </a:p>
          <a:p>
            <a:pPr algn="just"/>
            <a:r>
              <a:rPr lang="en-US" sz="2800" dirty="0">
                <a:latin typeface="Times New Roman" panose="02020603050405020304" pitchFamily="18" charset="0"/>
                <a:cs typeface="Times New Roman" panose="02020603050405020304" pitchFamily="18" charset="0"/>
              </a:rPr>
              <a:t>Ability to apply quality concepts in creating products</a:t>
            </a: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Innovation</a:t>
            </a:r>
          </a:p>
          <a:p>
            <a:pPr algn="just"/>
            <a:r>
              <a:rPr lang="en-US" sz="2800" dirty="0">
                <a:latin typeface="Times New Roman" pitchFamily="18" charset="0"/>
                <a:cs typeface="Times New Roman" pitchFamily="18" charset="0"/>
              </a:rPr>
              <a:t>Types of innovation</a:t>
            </a:r>
          </a:p>
          <a:p>
            <a:pPr algn="just"/>
            <a:r>
              <a:rPr lang="en-US" sz="2800" dirty="0">
                <a:latin typeface="Times New Roman" pitchFamily="18" charset="0"/>
                <a:cs typeface="Times New Roman" pitchFamily="18" charset="0"/>
              </a:rPr>
              <a:t>Need of innovation</a:t>
            </a:r>
          </a:p>
          <a:p>
            <a:pPr algn="just"/>
            <a:r>
              <a:rPr lang="en-US" sz="2800" dirty="0">
                <a:latin typeface="Times New Roman" pitchFamily="18" charset="0"/>
                <a:cs typeface="Times New Roman" pitchFamily="18" charset="0"/>
              </a:rPr>
              <a:t>Importance of innovation</a:t>
            </a:r>
          </a:p>
          <a:p>
            <a:pPr algn="just"/>
            <a:r>
              <a:rPr lang="en-US" sz="2800" dirty="0">
                <a:latin typeface="Times New Roman" pitchFamily="18" charset="0"/>
                <a:cs typeface="Times New Roman" pitchFamily="18" charset="0"/>
              </a:rPr>
              <a:t>Principles of innovation</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The philosophy of quality has traditionally focused upon the development and implementation of a corporate wide culture that emphasizes a customer focus, continuous improvement, employee empowerment, and data-driven decision making.</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21804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buNone/>
            </a:pPr>
            <a:r>
              <a:rPr lang="en-US" sz="2800" dirty="0">
                <a:latin typeface="Times New Roman" pitchFamily="18" charset="0"/>
                <a:cs typeface="Times New Roman" pitchFamily="18" charset="0"/>
              </a:rPr>
              <a:t>	</a:t>
            </a:r>
          </a:p>
          <a:p>
            <a:pPr algn="just">
              <a:buNone/>
            </a:pPr>
            <a:r>
              <a:rPr lang="en-US" sz="2800" dirty="0">
                <a:latin typeface="Times New Roman" pitchFamily="18" charset="0"/>
                <a:cs typeface="Times New Roman" pitchFamily="18" charset="0"/>
              </a:rPr>
              <a:t>	Fitness for use in terms of design, conformance, availability, safety, and field use. His approach is based customer, top-down management and technical methods.</a:t>
            </a:r>
          </a:p>
          <a:p>
            <a:pPr algn="just">
              <a:buNone/>
            </a:pPr>
            <a:r>
              <a:rPr lang="en-US" sz="2800" dirty="0">
                <a:latin typeface="Times New Roman" pitchFamily="18" charset="0"/>
                <a:cs typeface="Times New Roman" pitchFamily="18" charset="0"/>
              </a:rPr>
              <a:t>	</a:t>
            </a:r>
          </a:p>
          <a:p>
            <a:pPr algn="just">
              <a:buNone/>
            </a:pPr>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Dr Joseph </a:t>
            </a:r>
            <a:r>
              <a:rPr lang="en-US" sz="2400" dirty="0" err="1">
                <a:latin typeface="Times New Roman" pitchFamily="18" charset="0"/>
                <a:cs typeface="Times New Roman" pitchFamily="18" charset="0"/>
              </a:rPr>
              <a:t>Juran</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800" b="1" dirty="0">
                <a:latin typeface="Times New Roman" pitchFamily="18" charset="0"/>
                <a:cs typeface="Times New Roman" pitchFamily="18" charset="0"/>
              </a:rPr>
              <a:t>Deming</a:t>
            </a:r>
          </a:p>
          <a:p>
            <a:pPr algn="just">
              <a:buNone/>
            </a:pPr>
            <a:r>
              <a:rPr lang="en-US" sz="2800" dirty="0">
                <a:latin typeface="Times New Roman" pitchFamily="18" charset="0"/>
                <a:cs typeface="Times New Roman" pitchFamily="18" charset="0"/>
              </a:rPr>
              <a:t>	William Edwards Deming is recognized as the leading management thinker in the field of quality. His philosophy adopts cooperation, and continual improvement for both individuals and organizations. </a:t>
            </a:r>
          </a:p>
          <a:p>
            <a:pPr algn="just">
              <a:buNone/>
            </a:pPr>
            <a:r>
              <a:rPr lang="en-US" sz="2800" dirty="0">
                <a:latin typeface="Times New Roman" pitchFamily="18" charset="0"/>
                <a:cs typeface="Times New Roman" pitchFamily="18" charset="0"/>
              </a:rPr>
              <a:t>He is known for his 14 points for Deming Chain Reaction and theory of Profound Knowledge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0963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800" dirty="0">
                <a:latin typeface="Times New Roman" pitchFamily="18" charset="0"/>
                <a:cs typeface="Times New Roman" pitchFamily="18" charset="0"/>
              </a:rPr>
              <a:t>Theory of Profound Knowledge</a:t>
            </a:r>
          </a:p>
          <a:p>
            <a:pPr algn="just"/>
            <a:r>
              <a:rPr lang="en-US" sz="1600" b="0" i="0" dirty="0">
                <a:solidFill>
                  <a:srgbClr val="000000"/>
                </a:solidFill>
                <a:effectLst/>
                <a:latin typeface="Open Sans" panose="020B0606030504020204" pitchFamily="34" charset="0"/>
              </a:rPr>
              <a:t>The System of Profound Knowledge provides a foundation for continual improvement.</a:t>
            </a: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1026" name="Picture 2" descr="Dr Deming Quality | Quality Learning | A Theory for Improvement">
            <a:extLst>
              <a:ext uri="{FF2B5EF4-FFF2-40B4-BE49-F238E27FC236}">
                <a16:creationId xmlns:a16="http://schemas.microsoft.com/office/drawing/2014/main" id="{935F5EFA-E42B-6A4F-A803-E6020BAA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6768"/>
            <a:ext cx="6364856" cy="44978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51452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800" dirty="0">
                <a:latin typeface="Times New Roman" pitchFamily="18" charset="0"/>
                <a:cs typeface="Times New Roman" pitchFamily="18" charset="0"/>
              </a:rPr>
              <a:t>Theory of Profound Knowledge</a:t>
            </a:r>
          </a:p>
          <a:p>
            <a:pPr algn="just"/>
            <a:r>
              <a:rPr lang="en-US" sz="1600" b="0" i="0" dirty="0">
                <a:solidFill>
                  <a:srgbClr val="000000"/>
                </a:solidFill>
                <a:effectLst/>
                <a:latin typeface="Open Sans" panose="020B0606030504020204" pitchFamily="34" charset="0"/>
              </a:rPr>
              <a:t>The System of Profound Knowledge provides a foundation for continual improvement.</a:t>
            </a:r>
            <a:endParaRPr lang="en-US" sz="2800"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I. Appreciation for a system: </a:t>
            </a:r>
            <a:r>
              <a:rPr lang="en-US" sz="2400" dirty="0">
                <a:latin typeface="Times New Roman" pitchFamily="18" charset="0"/>
                <a:cs typeface="Times New Roman" pitchFamily="18" charset="0"/>
              </a:rPr>
              <a:t>system optimization need coordination and cooperation so Understanding becomes crucial</a:t>
            </a:r>
          </a:p>
          <a:p>
            <a:pPr marL="0" indent="0" algn="just">
              <a:buNone/>
            </a:pPr>
            <a:r>
              <a:rPr lang="en-US" sz="2400" dirty="0">
                <a:latin typeface="Times New Roman" pitchFamily="18" charset="0"/>
                <a:cs typeface="Times New Roman" pitchFamily="18" charset="0"/>
              </a:rPr>
              <a:t>II. Knowledge about Variation: certain aspects of variation we want to make in our products</a:t>
            </a:r>
          </a:p>
          <a:p>
            <a:pPr marL="0" indent="0" algn="just">
              <a:buNone/>
            </a:pPr>
            <a:r>
              <a:rPr lang="en-US" sz="2400" dirty="0">
                <a:latin typeface="Times New Roman" pitchFamily="18" charset="0"/>
                <a:cs typeface="Times New Roman" pitchFamily="18" charset="0"/>
              </a:rPr>
              <a:t>III. Theory of Knowledge: Knowledge depends on theory. Information is not knowledge. Practice makes permanent, not perfect. Copying examples does not lead to knowledge.</a:t>
            </a:r>
          </a:p>
          <a:p>
            <a:pPr marL="0" indent="0" algn="just">
              <a:buNone/>
            </a:pPr>
            <a:r>
              <a:rPr lang="en-US" sz="2400" dirty="0">
                <a:latin typeface="Times New Roman" pitchFamily="18" charset="0"/>
                <a:cs typeface="Times New Roman" pitchFamily="18" charset="0"/>
              </a:rPr>
              <a:t>IV. Knowledge of Psychology: Leaders must understand human behavior to motivate, coordinate and manage people to optimize the system.</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27988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800" dirty="0">
                <a:latin typeface="Times New Roman" pitchFamily="18" charset="0"/>
                <a:cs typeface="Times New Roman" pitchFamily="18" charset="0"/>
              </a:rPr>
              <a:t>Theory of Profound Knowledge</a:t>
            </a:r>
          </a:p>
          <a:p>
            <a:pPr algn="just"/>
            <a:r>
              <a:rPr lang="en-US" sz="1600" b="0" i="0" dirty="0">
                <a:solidFill>
                  <a:srgbClr val="000000"/>
                </a:solidFill>
                <a:effectLst/>
                <a:latin typeface="Open Sans" panose="020B0606030504020204" pitchFamily="34" charset="0"/>
              </a:rPr>
              <a:t>Example: Want to change process of handwashing</a:t>
            </a: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sp>
        <p:nvSpPr>
          <p:cNvPr id="8" name="TextBox 7">
            <a:extLst>
              <a:ext uri="{FF2B5EF4-FFF2-40B4-BE49-F238E27FC236}">
                <a16:creationId xmlns:a16="http://schemas.microsoft.com/office/drawing/2014/main" id="{81B49B0F-066A-5FFB-23DF-734779B18618}"/>
              </a:ext>
            </a:extLst>
          </p:cNvPr>
          <p:cNvSpPr txBox="1"/>
          <p:nvPr/>
        </p:nvSpPr>
        <p:spPr>
          <a:xfrm>
            <a:off x="2305050" y="3206234"/>
            <a:ext cx="4610100" cy="369332"/>
          </a:xfrm>
          <a:prstGeom prst="rect">
            <a:avLst/>
          </a:prstGeom>
          <a:noFill/>
        </p:spPr>
        <p:txBody>
          <a:bodyPr wrap="square">
            <a:spAutoFit/>
          </a:bodyPr>
          <a:lstStyle/>
          <a:p>
            <a:r>
              <a:rPr lang="en-US" dirty="0"/>
              <a:t>https://i.imgur.com/jo1O7Sm.png</a:t>
            </a:r>
          </a:p>
        </p:txBody>
      </p:sp>
      <p:pic>
        <p:nvPicPr>
          <p:cNvPr id="11" name="Picture 10" descr="A hand drawing a diagram&#10;&#10;Description automatically generated with low confidence">
            <a:extLst>
              <a:ext uri="{FF2B5EF4-FFF2-40B4-BE49-F238E27FC236}">
                <a16:creationId xmlns:a16="http://schemas.microsoft.com/office/drawing/2014/main" id="{24D1039C-DC38-DB2B-CCA8-CF441B5F4095}"/>
              </a:ext>
            </a:extLst>
          </p:cNvPr>
          <p:cNvPicPr>
            <a:picLocks noChangeAspect="1"/>
          </p:cNvPicPr>
          <p:nvPr/>
        </p:nvPicPr>
        <p:blipFill rotWithShape="1">
          <a:blip r:embed="rId2">
            <a:extLst>
              <a:ext uri="{28A0092B-C50C-407E-A947-70E740481C1C}">
                <a14:useLocalDpi xmlns:a14="http://schemas.microsoft.com/office/drawing/2010/main" val="0"/>
              </a:ext>
            </a:extLst>
          </a:blip>
          <a:srcRect l="13126" t="3039" r="15000" b="18404"/>
          <a:stretch/>
        </p:blipFill>
        <p:spPr>
          <a:xfrm>
            <a:off x="923925" y="1938366"/>
            <a:ext cx="7296150" cy="4483471"/>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4454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marL="514350" indent="-514350" algn="just">
              <a:buFont typeface="+mj-lt"/>
              <a:buAutoNum type="arabicPeriod"/>
            </a:pPr>
            <a:r>
              <a:rPr lang="en-US" sz="2800" dirty="0">
                <a:latin typeface="Times New Roman" pitchFamily="18" charset="0"/>
                <a:cs typeface="Times New Roman" pitchFamily="18" charset="0"/>
              </a:rPr>
              <a:t>Create a Constant Purpose Toward Improvement: </a:t>
            </a:r>
            <a:r>
              <a:rPr lang="en-US" sz="2800" dirty="0">
                <a:solidFill>
                  <a:srgbClr val="0070C0"/>
                </a:solidFill>
                <a:latin typeface="Times New Roman" pitchFamily="18" charset="0"/>
                <a:cs typeface="Times New Roman" pitchFamily="18" charset="0"/>
              </a:rPr>
              <a:t>long term vision for making products for long durability</a:t>
            </a:r>
          </a:p>
          <a:p>
            <a:pPr marL="514350" indent="-514350" algn="just">
              <a:buFont typeface="+mj-lt"/>
              <a:buAutoNum type="arabicPeriod"/>
            </a:pPr>
            <a:r>
              <a:rPr lang="en-US" sz="2800" dirty="0">
                <a:latin typeface="Times New Roman" pitchFamily="18" charset="0"/>
                <a:cs typeface="Times New Roman" pitchFamily="18" charset="0"/>
              </a:rPr>
              <a:t>Adopt the New Philosophy: </a:t>
            </a:r>
            <a:r>
              <a:rPr lang="en-US" sz="2800" dirty="0">
                <a:solidFill>
                  <a:srgbClr val="0070C0"/>
                </a:solidFill>
                <a:latin typeface="Times New Roman" pitchFamily="18" charset="0"/>
                <a:cs typeface="Times New Roman" pitchFamily="18" charset="0"/>
              </a:rPr>
              <a:t>mobile phone competitors</a:t>
            </a:r>
          </a:p>
          <a:p>
            <a:pPr marL="514350" indent="-514350" algn="just">
              <a:buFont typeface="+mj-lt"/>
              <a:buAutoNum type="arabicPeriod"/>
            </a:pPr>
            <a:r>
              <a:rPr lang="en-US" sz="2800" dirty="0">
                <a:latin typeface="Times New Roman" pitchFamily="18" charset="0"/>
                <a:cs typeface="Times New Roman" pitchFamily="18" charset="0"/>
              </a:rPr>
              <a:t>Stop Depending on Inspections: </a:t>
            </a:r>
            <a:r>
              <a:rPr lang="en-US" sz="2800" dirty="0">
                <a:solidFill>
                  <a:srgbClr val="0070C0"/>
                </a:solidFill>
                <a:latin typeface="Times New Roman" pitchFamily="18" charset="0"/>
                <a:cs typeface="Times New Roman" pitchFamily="18" charset="0"/>
              </a:rPr>
              <a:t>inspect whole manufacturing process rather product</a:t>
            </a:r>
          </a:p>
          <a:p>
            <a:pPr marL="514350" indent="-514350" algn="just">
              <a:buFont typeface="+mj-lt"/>
              <a:buAutoNum type="arabicPeriod"/>
            </a:pPr>
            <a:r>
              <a:rPr lang="en-US" sz="2800" dirty="0">
                <a:latin typeface="Times New Roman" pitchFamily="18" charset="0"/>
                <a:cs typeface="Times New Roman" pitchFamily="18" charset="0"/>
              </a:rPr>
              <a:t>Use a Single Supplier for Any One Item:</a:t>
            </a:r>
            <a:r>
              <a:rPr lang="en-US" sz="2800" dirty="0">
                <a:solidFill>
                  <a:srgbClr val="0070C0"/>
                </a:solidFill>
                <a:latin typeface="Times New Roman" pitchFamily="18" charset="0"/>
                <a:cs typeface="Times New Roman" pitchFamily="18" charset="0"/>
              </a:rPr>
              <a:t> Quality relies on consistency – the less variation you have in the input, the less variation you'll have in the output</a:t>
            </a:r>
          </a:p>
          <a:p>
            <a:pPr marL="514350" indent="-514350" algn="just">
              <a:buFont typeface="+mj-lt"/>
              <a:buAutoNum type="arabicPeriod"/>
            </a:pPr>
            <a:r>
              <a:rPr lang="en-US" sz="2800" dirty="0">
                <a:latin typeface="Times New Roman" pitchFamily="18" charset="0"/>
                <a:cs typeface="Times New Roman" pitchFamily="18" charset="0"/>
              </a:rPr>
              <a:t>Improve Constantly and Forever: </a:t>
            </a:r>
            <a:r>
              <a:rPr lang="en-US" sz="2800" dirty="0">
                <a:solidFill>
                  <a:srgbClr val="0070C0"/>
                </a:solidFill>
                <a:latin typeface="Times New Roman" pitchFamily="18" charset="0"/>
                <a:cs typeface="Times New Roman" pitchFamily="18" charset="0"/>
              </a:rPr>
              <a:t>improve product quality</a:t>
            </a:r>
          </a:p>
          <a:p>
            <a:pPr marL="514350" indent="-514350" algn="just">
              <a:buFont typeface="+mj-lt"/>
              <a:buAutoNum type="arabicPeriod"/>
            </a:pPr>
            <a:r>
              <a:rPr lang="en-US" sz="2800" dirty="0">
                <a:latin typeface="Times New Roman" pitchFamily="18" charset="0"/>
                <a:cs typeface="Times New Roman" pitchFamily="18" charset="0"/>
              </a:rPr>
              <a:t>Use Training on the Job: </a:t>
            </a:r>
            <a:r>
              <a:rPr lang="en-US" sz="2800" dirty="0">
                <a:solidFill>
                  <a:srgbClr val="0070C0"/>
                </a:solidFill>
                <a:latin typeface="Times New Roman" pitchFamily="18" charset="0"/>
                <a:cs typeface="Times New Roman" pitchFamily="18" charset="0"/>
              </a:rPr>
              <a:t>train your employees to stay in competition</a:t>
            </a:r>
          </a:p>
          <a:p>
            <a:pPr marL="514350" indent="-514350" algn="just">
              <a:buFont typeface="+mj-lt"/>
              <a:buAutoNum type="arabicPeriod"/>
            </a:pPr>
            <a:r>
              <a:rPr lang="en-US" sz="2800" dirty="0">
                <a:latin typeface="Times New Roman" pitchFamily="18" charset="0"/>
                <a:cs typeface="Times New Roman" pitchFamily="18" charset="0"/>
              </a:rPr>
              <a:t>Implement Leadership: </a:t>
            </a:r>
            <a:r>
              <a:rPr lang="en-US" sz="2800" dirty="0">
                <a:solidFill>
                  <a:srgbClr val="0070C0"/>
                </a:solidFill>
                <a:latin typeface="Times New Roman" pitchFamily="18" charset="0"/>
                <a:cs typeface="Times New Roman" pitchFamily="18" charset="0"/>
              </a:rPr>
              <a:t>supervisor should be good enough to lead</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6418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marL="514350" indent="-514350" algn="just">
              <a:buFont typeface="+mj-lt"/>
              <a:buAutoNum type="arabicPeriod" startAt="8"/>
            </a:pPr>
            <a:r>
              <a:rPr lang="en-US" sz="2800" dirty="0">
                <a:latin typeface="Times New Roman" pitchFamily="18" charset="0"/>
                <a:cs typeface="Times New Roman" pitchFamily="18" charset="0"/>
              </a:rPr>
              <a:t>Eliminate Fear: </a:t>
            </a:r>
            <a:r>
              <a:rPr lang="en-US" sz="2800" dirty="0">
                <a:solidFill>
                  <a:srgbClr val="0070C0"/>
                </a:solidFill>
                <a:latin typeface="Times New Roman" pitchFamily="18" charset="0"/>
                <a:cs typeface="Times New Roman" pitchFamily="18" charset="0"/>
              </a:rPr>
              <a:t>ensuring that they're not afraid to express ideas, don’t blame anyone</a:t>
            </a:r>
          </a:p>
          <a:p>
            <a:pPr marL="514350" indent="-514350" algn="just">
              <a:buFont typeface="+mj-lt"/>
              <a:buAutoNum type="arabicPeriod" startAt="8"/>
            </a:pPr>
            <a:r>
              <a:rPr lang="en-US" sz="2800" dirty="0">
                <a:latin typeface="Times New Roman" pitchFamily="18" charset="0"/>
                <a:cs typeface="Times New Roman" pitchFamily="18" charset="0"/>
              </a:rPr>
              <a:t>Break Down Barriers Between Departments:</a:t>
            </a:r>
            <a:r>
              <a:rPr lang="en-US" sz="2800" dirty="0">
                <a:solidFill>
                  <a:srgbClr val="0070C0"/>
                </a:solidFill>
                <a:latin typeface="Times New Roman" pitchFamily="18" charset="0"/>
                <a:cs typeface="Times New Roman" pitchFamily="18" charset="0"/>
              </a:rPr>
              <a:t> Build a shared vision.</a:t>
            </a:r>
          </a:p>
          <a:p>
            <a:pPr marL="514350" indent="-514350" algn="just">
              <a:buFont typeface="+mj-lt"/>
              <a:buAutoNum type="arabicPeriod" startAt="8"/>
            </a:pPr>
            <a:r>
              <a:rPr lang="en-US" sz="2800" dirty="0">
                <a:latin typeface="Times New Roman" pitchFamily="18" charset="0"/>
                <a:cs typeface="Times New Roman" pitchFamily="18" charset="0"/>
              </a:rPr>
              <a:t>Minimize the total cost: </a:t>
            </a:r>
            <a:r>
              <a:rPr lang="en-US" sz="2800" dirty="0">
                <a:solidFill>
                  <a:srgbClr val="0070C0"/>
                </a:solidFill>
                <a:latin typeface="Times New Roman" pitchFamily="18" charset="0"/>
                <a:cs typeface="Times New Roman" pitchFamily="18" charset="0"/>
              </a:rPr>
              <a:t>of product from raw material to operational cost</a:t>
            </a:r>
          </a:p>
          <a:p>
            <a:pPr marL="514350" indent="-514350" algn="just">
              <a:buFont typeface="+mj-lt"/>
              <a:buAutoNum type="arabicPeriod" startAt="8"/>
            </a:pPr>
            <a:r>
              <a:rPr lang="en-US" sz="2800" dirty="0">
                <a:latin typeface="Times New Roman" pitchFamily="18" charset="0"/>
                <a:cs typeface="Times New Roman" pitchFamily="18" charset="0"/>
              </a:rPr>
              <a:t>Get Rid of Unclear Slogans: </a:t>
            </a:r>
            <a:r>
              <a:rPr lang="en-US" sz="2800" dirty="0">
                <a:solidFill>
                  <a:schemeClr val="accent1"/>
                </a:solidFill>
                <a:latin typeface="Times New Roman" pitchFamily="18" charset="0"/>
                <a:cs typeface="Times New Roman" pitchFamily="18" charset="0"/>
              </a:rPr>
              <a:t>don’t give target to employee, employee focus on number not quality</a:t>
            </a:r>
          </a:p>
          <a:p>
            <a:pPr marL="514350" indent="-514350" algn="just">
              <a:buFont typeface="+mj-lt"/>
              <a:buAutoNum type="arabicPeriod" startAt="8"/>
            </a:pPr>
            <a:r>
              <a:rPr lang="en-US" sz="2800" dirty="0">
                <a:latin typeface="Times New Roman" pitchFamily="18" charset="0"/>
                <a:cs typeface="Times New Roman" pitchFamily="18" charset="0"/>
              </a:rPr>
              <a:t>Remove Barriers to Pride of Workmanship: </a:t>
            </a:r>
            <a:r>
              <a:rPr lang="en-US" sz="2800" dirty="0">
                <a:solidFill>
                  <a:schemeClr val="accent1"/>
                </a:solidFill>
                <a:latin typeface="Times New Roman" pitchFamily="18" charset="0"/>
                <a:cs typeface="Times New Roman" pitchFamily="18" charset="0"/>
              </a:rPr>
              <a:t>one group get prize others get depression</a:t>
            </a:r>
          </a:p>
          <a:p>
            <a:pPr marL="514350" indent="-514350" algn="just">
              <a:buFont typeface="+mj-lt"/>
              <a:buAutoNum type="arabicPeriod" startAt="8"/>
            </a:pPr>
            <a:r>
              <a:rPr lang="en-US" sz="2800" dirty="0">
                <a:latin typeface="Times New Roman" pitchFamily="18" charset="0"/>
                <a:cs typeface="Times New Roman" pitchFamily="18" charset="0"/>
              </a:rPr>
              <a:t>Implement Education and Self-Improvement: </a:t>
            </a:r>
            <a:r>
              <a:rPr lang="en-US" sz="2800" dirty="0">
                <a:solidFill>
                  <a:schemeClr val="accent1"/>
                </a:solidFill>
                <a:latin typeface="Times New Roman" pitchFamily="18" charset="0"/>
                <a:cs typeface="Times New Roman" pitchFamily="18" charset="0"/>
              </a:rPr>
              <a:t>Improve the current skills of workers.</a:t>
            </a:r>
          </a:p>
          <a:p>
            <a:pPr marL="514350" indent="-514350" algn="just">
              <a:buFont typeface="+mj-lt"/>
              <a:buAutoNum type="arabicPeriod" startAt="8"/>
            </a:pPr>
            <a:r>
              <a:rPr lang="en-US" sz="2800" dirty="0">
                <a:latin typeface="Times New Roman" pitchFamily="18" charset="0"/>
                <a:cs typeface="Times New Roman" pitchFamily="18" charset="0"/>
              </a:rPr>
              <a:t>Make "Transformation" Everyone's Job: </a:t>
            </a:r>
            <a:r>
              <a:rPr lang="en-US" sz="2800" dirty="0">
                <a:solidFill>
                  <a:schemeClr val="accent1"/>
                </a:solidFill>
                <a:latin typeface="Times New Roman" pitchFamily="18" charset="0"/>
                <a:cs typeface="Times New Roman" pitchFamily="18" charset="0"/>
              </a:rPr>
              <a:t>execute the plan</a:t>
            </a:r>
          </a:p>
          <a:p>
            <a:pPr marL="514350" indent="-514350" algn="just">
              <a:buFont typeface="+mj-lt"/>
              <a:buAutoNum type="arabicPeriod" startAt="8"/>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452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Table&#10;&#10;Description automatically generated">
            <a:extLst>
              <a:ext uri="{FF2B5EF4-FFF2-40B4-BE49-F238E27FC236}">
                <a16:creationId xmlns:a16="http://schemas.microsoft.com/office/drawing/2014/main" id="{FE67A120-9F06-B4B6-6020-0F2B16EAC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87" y="838200"/>
            <a:ext cx="8544713" cy="5478357"/>
          </a:xfrm>
          <a:prstGeom prst="rect">
            <a:avLst/>
          </a:prstGeom>
        </p:spPr>
      </p:pic>
      <p:sp>
        <p:nvSpPr>
          <p:cNvPr id="11" name="Rectangle 10"/>
          <p:cNvSpPr/>
          <p:nvPr/>
        </p:nvSpPr>
        <p:spPr>
          <a:xfrm>
            <a:off x="533400" y="2514600"/>
            <a:ext cx="822960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a:bodyPr>
          <a:lstStyle/>
          <a:p>
            <a:pPr algn="just"/>
            <a:r>
              <a:rPr lang="en-US" sz="2800" b="1" dirty="0" err="1">
                <a:latin typeface="Times New Roman" pitchFamily="18" charset="0"/>
                <a:cs typeface="Times New Roman" pitchFamily="18" charset="0"/>
              </a:rPr>
              <a:t>Juran</a:t>
            </a:r>
            <a:endParaRPr lang="en-US" sz="2800" b="1"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His quality management approach is based on three key principles: the Pareto principle; quality management principles; and the </a:t>
            </a:r>
            <a:r>
              <a:rPr lang="en-US" sz="2800" dirty="0" err="1">
                <a:latin typeface="Times New Roman" pitchFamily="18" charset="0"/>
                <a:cs typeface="Times New Roman" pitchFamily="18" charset="0"/>
              </a:rPr>
              <a:t>Juran</a:t>
            </a:r>
            <a:r>
              <a:rPr lang="en-US" sz="2800" dirty="0">
                <a:latin typeface="Times New Roman" pitchFamily="18" charset="0"/>
                <a:cs typeface="Times New Roman" pitchFamily="18" charset="0"/>
              </a:rPr>
              <a:t> Trilogy – quality planning, quality control, and quality improvement.</a:t>
            </a:r>
          </a:p>
          <a:p>
            <a:pPr algn="just">
              <a:buNone/>
            </a:pPr>
            <a:r>
              <a:rPr lang="en-US" sz="2800" dirty="0">
                <a:latin typeface="Times New Roman" pitchFamily="18" charset="0"/>
                <a:cs typeface="Times New Roman" pitchFamily="18" charset="0"/>
              </a:rPr>
              <a:t>	</a:t>
            </a:r>
            <a:r>
              <a:rPr lang="en-US" sz="2800" dirty="0">
                <a:solidFill>
                  <a:schemeClr val="accent1"/>
                </a:solidFill>
                <a:latin typeface="Times New Roman" pitchFamily="18" charset="0"/>
                <a:cs typeface="Times New Roman" pitchFamily="18" charset="0"/>
              </a:rPr>
              <a:t>The </a:t>
            </a:r>
            <a:r>
              <a:rPr lang="en-US" sz="2800" dirty="0" err="1">
                <a:solidFill>
                  <a:schemeClr val="accent1"/>
                </a:solidFill>
                <a:latin typeface="Times New Roman" pitchFamily="18" charset="0"/>
                <a:cs typeface="Times New Roman" pitchFamily="18" charset="0"/>
              </a:rPr>
              <a:t>Juran</a:t>
            </a:r>
            <a:r>
              <a:rPr lang="en-US" sz="2800" dirty="0">
                <a:solidFill>
                  <a:schemeClr val="accent1"/>
                </a:solidFill>
                <a:latin typeface="Times New Roman" pitchFamily="18" charset="0"/>
                <a:cs typeface="Times New Roman" pitchFamily="18" charset="0"/>
              </a:rPr>
              <a:t> Trilogy is an improvement cycle that is meant to reduce the cost of poor quality by planning quality into the product / process.</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Triology</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8" name="Content Placeholder 7"/>
          <p:cNvSpPr>
            <a:spLocks noGrp="1"/>
          </p:cNvSpPr>
          <p:nvPr>
            <p:ph idx="1"/>
          </p:nvPr>
        </p:nvSpPr>
        <p:spPr>
          <a:xfrm>
            <a:off x="228600" y="914400"/>
            <a:ext cx="8610600" cy="5211763"/>
          </a:xfrm>
        </p:spPr>
        <p:txBody>
          <a:bodyPr/>
          <a:lstStyle/>
          <a:p>
            <a:endParaRPr lang="en-US" dirty="0">
              <a:latin typeface="Times New Roman" pitchFamily="18" charset="0"/>
              <a:cs typeface="Times New Roman" pitchFamily="18" charset="0"/>
            </a:endParaRPr>
          </a:p>
          <a:p>
            <a:r>
              <a:rPr lang="en-US" sz="2800" dirty="0">
                <a:latin typeface="Times New Roman" pitchFamily="18" charset="0"/>
                <a:cs typeface="Times New Roman" pitchFamily="18" charset="0"/>
              </a:rPr>
              <a:t>Quality Planning (Quality by Design)</a:t>
            </a:r>
          </a:p>
          <a:p>
            <a:r>
              <a:rPr lang="en-US" sz="2800" dirty="0">
                <a:latin typeface="Times New Roman" pitchFamily="18" charset="0"/>
                <a:cs typeface="Times New Roman" pitchFamily="18" charset="0"/>
              </a:rPr>
              <a:t>Quality Control (Process Control &amp; Regulatory)</a:t>
            </a:r>
          </a:p>
          <a:p>
            <a:r>
              <a:rPr lang="en-US" sz="2800" dirty="0">
                <a:latin typeface="Times New Roman" pitchFamily="18" charset="0"/>
                <a:cs typeface="Times New Roman" pitchFamily="18" charset="0"/>
              </a:rPr>
              <a:t>Quality Improvement (Lean Six Sigma)</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01561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mn-lt"/>
                <a:ea typeface="+mn-ea"/>
                <a:cs typeface="+mn-cs"/>
              </a:rPr>
              <a:t>Juran’s</a:t>
            </a:r>
            <a:r>
              <a:rPr kumimoji="0" lang="en-US" sz="3400" b="1" i="0" u="none" strike="noStrike" kern="1200" cap="none" spc="0" normalizeH="0" baseline="0" noProof="0" dirty="0">
                <a:ln>
                  <a:noFill/>
                </a:ln>
                <a:solidFill>
                  <a:schemeClr val="tx1"/>
                </a:solidFill>
                <a:effectLst/>
                <a:uLnTx/>
                <a:uFillTx/>
                <a:latin typeface="+mn-lt"/>
                <a:ea typeface="+mn-ea"/>
                <a:cs typeface="+mn-cs"/>
              </a:rPr>
              <a:t> </a:t>
            </a:r>
            <a:r>
              <a:rPr kumimoji="0" lang="en-US" sz="3400" b="1" i="0" u="none" strike="noStrike" kern="1200" cap="none" spc="0" normalizeH="0" baseline="0" noProof="0" dirty="0" err="1">
                <a:ln>
                  <a:noFill/>
                </a:ln>
                <a:solidFill>
                  <a:schemeClr val="tx1"/>
                </a:solidFill>
                <a:effectLst/>
                <a:uLnTx/>
                <a:uFillTx/>
                <a:latin typeface="+mn-lt"/>
                <a:ea typeface="+mn-ea"/>
                <a:cs typeface="+mn-cs"/>
              </a:rPr>
              <a:t>Triology</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5122" name="Picture 2"/>
          <p:cNvPicPr>
            <a:picLocks noGrp="1" noChangeAspect="1" noChangeArrowheads="1"/>
          </p:cNvPicPr>
          <p:nvPr>
            <p:ph idx="1"/>
          </p:nvPr>
        </p:nvPicPr>
        <p:blipFill>
          <a:blip r:embed="rId2"/>
          <a:srcRect/>
          <a:stretch>
            <a:fillRect/>
          </a:stretch>
        </p:blipFill>
        <p:spPr bwMode="auto">
          <a:xfrm>
            <a:off x="152400" y="838200"/>
            <a:ext cx="8610599" cy="552703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07576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err="1">
                <a:ln>
                  <a:noFill/>
                </a:ln>
                <a:solidFill>
                  <a:schemeClr val="tx1"/>
                </a:solidFill>
                <a:effectLst/>
                <a:uLnTx/>
                <a:uFillTx/>
                <a:latin typeface="Times New Roman" pitchFamily="18" charset="0"/>
                <a:cs typeface="Times New Roman" pitchFamily="18" charset="0"/>
              </a:rPr>
              <a:t>Juran’s</a:t>
            </a: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10 step process</a:t>
            </a:r>
          </a:p>
        </p:txBody>
      </p:sp>
      <p:sp>
        <p:nvSpPr>
          <p:cNvPr id="8" name="Content Placeholder 7"/>
          <p:cNvSpPr>
            <a:spLocks noGrp="1"/>
          </p:cNvSpPr>
          <p:nvPr>
            <p:ph idx="1"/>
          </p:nvPr>
        </p:nvSpPr>
        <p:spPr>
          <a:xfrm>
            <a:off x="228600" y="914400"/>
            <a:ext cx="8610600" cy="5211763"/>
          </a:xfrm>
        </p:spPr>
        <p:txBody>
          <a:bodyPr>
            <a:normAutofit fontScale="85000" lnSpcReduction="20000"/>
          </a:bodyPr>
          <a:lstStyle/>
          <a:p>
            <a:r>
              <a:rPr lang="en-US" dirty="0">
                <a:latin typeface="Times New Roman" pitchFamily="18" charset="0"/>
                <a:cs typeface="Times New Roman" pitchFamily="18" charset="0"/>
              </a:rPr>
              <a:t>Build awareness : </a:t>
            </a:r>
            <a:r>
              <a:rPr lang="en-US" dirty="0">
                <a:solidFill>
                  <a:schemeClr val="accent1"/>
                </a:solidFill>
                <a:latin typeface="Times New Roman" pitchFamily="18" charset="0"/>
                <a:cs typeface="Times New Roman" pitchFamily="18" charset="0"/>
              </a:rPr>
              <a:t>of need and opportunity for improvement.</a:t>
            </a:r>
          </a:p>
          <a:p>
            <a:r>
              <a:rPr lang="en-US" dirty="0">
                <a:latin typeface="Times New Roman" pitchFamily="18" charset="0"/>
                <a:cs typeface="Times New Roman" pitchFamily="18" charset="0"/>
              </a:rPr>
              <a:t>Set goals for improvement.</a:t>
            </a:r>
          </a:p>
          <a:p>
            <a:r>
              <a:rPr lang="en-US" dirty="0">
                <a:latin typeface="Times New Roman" pitchFamily="18" charset="0"/>
                <a:cs typeface="Times New Roman" pitchFamily="18" charset="0"/>
              </a:rPr>
              <a:t>Organize to reach the goals.</a:t>
            </a:r>
          </a:p>
          <a:p>
            <a:r>
              <a:rPr lang="en-US" dirty="0">
                <a:latin typeface="Times New Roman" pitchFamily="18" charset="0"/>
                <a:cs typeface="Times New Roman" pitchFamily="18" charset="0"/>
              </a:rPr>
              <a:t>Provide training.</a:t>
            </a:r>
          </a:p>
          <a:p>
            <a:r>
              <a:rPr lang="en-US" dirty="0">
                <a:latin typeface="Times New Roman" pitchFamily="18" charset="0"/>
                <a:cs typeface="Times New Roman" pitchFamily="18" charset="0"/>
              </a:rPr>
              <a:t>Carry out projects to solve problems.</a:t>
            </a:r>
          </a:p>
          <a:p>
            <a:r>
              <a:rPr lang="en-US" dirty="0">
                <a:latin typeface="Times New Roman" pitchFamily="18" charset="0"/>
                <a:cs typeface="Times New Roman" pitchFamily="18" charset="0"/>
              </a:rPr>
              <a:t>Report progress.</a:t>
            </a:r>
          </a:p>
          <a:p>
            <a:r>
              <a:rPr lang="en-US" dirty="0">
                <a:latin typeface="Times New Roman" pitchFamily="18" charset="0"/>
                <a:cs typeface="Times New Roman" pitchFamily="18" charset="0"/>
              </a:rPr>
              <a:t>Give recognition.</a:t>
            </a:r>
          </a:p>
          <a:p>
            <a:r>
              <a:rPr lang="en-US" dirty="0">
                <a:latin typeface="Times New Roman" pitchFamily="18" charset="0"/>
                <a:cs typeface="Times New Roman" pitchFamily="18" charset="0"/>
              </a:rPr>
              <a:t>Communicate results.</a:t>
            </a:r>
          </a:p>
          <a:p>
            <a:r>
              <a:rPr lang="en-US" dirty="0">
                <a:latin typeface="Times New Roman" pitchFamily="18" charset="0"/>
                <a:cs typeface="Times New Roman" pitchFamily="18" charset="0"/>
              </a:rPr>
              <a:t>Keep score</a:t>
            </a:r>
          </a:p>
          <a:p>
            <a:r>
              <a:rPr lang="en-US" dirty="0">
                <a:latin typeface="Times New Roman" pitchFamily="18" charset="0"/>
                <a:cs typeface="Times New Roman" pitchFamily="18" charset="0"/>
              </a:rPr>
              <a:t>Maintain momentum by making annual improvement part of the regular processes</a:t>
            </a:r>
          </a:p>
          <a:p>
            <a:pPr>
              <a:buNone/>
            </a:pPr>
            <a:endParaRPr lang="en-US"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9446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algn="just"/>
            <a:r>
              <a:rPr lang="en-US" sz="2800" b="1" dirty="0" err="1">
                <a:latin typeface="Times New Roman" pitchFamily="18" charset="0"/>
                <a:cs typeface="Times New Roman" pitchFamily="18" charset="0"/>
              </a:rPr>
              <a:t>Feigenbaum</a:t>
            </a:r>
            <a:endParaRPr lang="en-US" sz="2800" b="1"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Armand V. Feigenbaum is known for his work on total quality control, and quality costs. He is the originator of the concept of the “hidden plant,” the assertion that a proportion of the capacity of every factory is wasted due to not getting </a:t>
            </a:r>
            <a:r>
              <a:rPr lang="en-US" sz="2800" b="1" dirty="0">
                <a:latin typeface="Times New Roman" pitchFamily="18" charset="0"/>
                <a:cs typeface="Times New Roman" pitchFamily="18" charset="0"/>
              </a:rPr>
              <a:t>things right first time.</a:t>
            </a:r>
          </a:p>
          <a:p>
            <a:pPr algn="just">
              <a:buNone/>
            </a:pPr>
            <a:endParaRPr lang="en-US" sz="2800" dirty="0">
              <a:latin typeface="Times New Roman" pitchFamily="18" charset="0"/>
              <a:cs typeface="Times New Roman" pitchFamily="18" charset="0"/>
            </a:endParaRPr>
          </a:p>
          <a:p>
            <a:pPr algn="just"/>
            <a:r>
              <a:rPr lang="en-US" sz="2800" b="1" dirty="0" err="1">
                <a:latin typeface="Times New Roman" pitchFamily="18" charset="0"/>
                <a:cs typeface="Times New Roman" pitchFamily="18" charset="0"/>
              </a:rPr>
              <a:t>Shewhart</a:t>
            </a:r>
            <a:endParaRPr lang="en-US" sz="2800" b="1"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Walter A </a:t>
            </a:r>
            <a:r>
              <a:rPr lang="en-US" sz="2800" dirty="0" err="1">
                <a:latin typeface="Times New Roman" pitchFamily="18" charset="0"/>
                <a:cs typeface="Times New Roman" pitchFamily="18" charset="0"/>
              </a:rPr>
              <a:t>Shewhart</a:t>
            </a:r>
            <a:r>
              <a:rPr lang="en-US" sz="2800" dirty="0">
                <a:latin typeface="Times New Roman" pitchFamily="18" charset="0"/>
                <a:cs typeface="Times New Roman" pitchFamily="18" charset="0"/>
              </a:rPr>
              <a:t> honed his skills while working at Bell Telephone, where his work focused on reducing variation in a manufacturing process. He was recognized as the originator of statistical quality control (SQC) and also created the “</a:t>
            </a:r>
            <a:r>
              <a:rPr lang="en-US" sz="2800" dirty="0" err="1">
                <a:latin typeface="Times New Roman" pitchFamily="18" charset="0"/>
                <a:cs typeface="Times New Roman" pitchFamily="18" charset="0"/>
              </a:rPr>
              <a:t>Shewhart</a:t>
            </a:r>
            <a:r>
              <a:rPr lang="en-US" sz="2800" dirty="0">
                <a:latin typeface="Times New Roman" pitchFamily="18" charset="0"/>
                <a:cs typeface="Times New Roman" pitchFamily="18" charset="0"/>
              </a:rPr>
              <a:t> cycle”, or “Plan-Do-Check-Act” (PDCA).</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lnSpcReduction="10000"/>
          </a:bodyPr>
          <a:lstStyle/>
          <a:p>
            <a:pPr algn="just"/>
            <a:r>
              <a:rPr lang="en-US" sz="2800" b="1" dirty="0">
                <a:latin typeface="Times New Roman" pitchFamily="18" charset="0"/>
                <a:cs typeface="Times New Roman" pitchFamily="18" charset="0"/>
              </a:rPr>
              <a:t>Shingo</a:t>
            </a:r>
          </a:p>
          <a:p>
            <a:pPr algn="just">
              <a:buNone/>
            </a:pPr>
            <a:r>
              <a:rPr lang="en-US" sz="2800" dirty="0">
                <a:latin typeface="Times New Roman" pitchFamily="18" charset="0"/>
                <a:cs typeface="Times New Roman" pitchFamily="18" charset="0"/>
              </a:rPr>
              <a:t>	Shigeo Shingo was a frontrunner in continuous process improvement and operational excellence. He developed the concept of the </a:t>
            </a:r>
            <a:r>
              <a:rPr lang="en-US" sz="2800" b="1" dirty="0">
                <a:latin typeface="Times New Roman" pitchFamily="18" charset="0"/>
                <a:cs typeface="Times New Roman" pitchFamily="18" charset="0"/>
              </a:rPr>
              <a:t>Single-Minute Exchange of Die (SMED)</a:t>
            </a:r>
            <a:r>
              <a:rPr lang="en-US" sz="2800" dirty="0">
                <a:latin typeface="Times New Roman" pitchFamily="18" charset="0"/>
                <a:cs typeface="Times New Roman" pitchFamily="18" charset="0"/>
              </a:rPr>
              <a:t>, aimed at cutting waste in manufacturing processes. </a:t>
            </a:r>
          </a:p>
          <a:p>
            <a:pPr algn="just">
              <a:buNone/>
            </a:pPr>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Crosby</a:t>
            </a:r>
          </a:p>
          <a:p>
            <a:pPr algn="just">
              <a:buNone/>
            </a:pPr>
            <a:r>
              <a:rPr lang="en-US" sz="2800" dirty="0">
                <a:latin typeface="Times New Roman" pitchFamily="18" charset="0"/>
                <a:cs typeface="Times New Roman" pitchFamily="18" charset="0"/>
              </a:rPr>
              <a:t>	Philip Crosby found fame on publication of his book Quality is Free, in 1979. In addition to that, he is known for the principle of “</a:t>
            </a:r>
            <a:r>
              <a:rPr lang="en-US" sz="2800" b="1" dirty="0">
                <a:latin typeface="Times New Roman" pitchFamily="18" charset="0"/>
                <a:cs typeface="Times New Roman" pitchFamily="18" charset="0"/>
              </a:rPr>
              <a:t>doing it right the first time</a:t>
            </a:r>
            <a:r>
              <a:rPr lang="en-US" sz="2800" dirty="0">
                <a:latin typeface="Times New Roman" pitchFamily="18" charset="0"/>
                <a:cs typeface="Times New Roman" pitchFamily="18" charset="0"/>
              </a:rPr>
              <a:t>” (DIRFT) and the Four Absolutes of Quality. </a:t>
            </a: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92500" lnSpcReduction="10000"/>
          </a:bodyPr>
          <a:lstStyle/>
          <a:p>
            <a:pPr algn="just"/>
            <a:r>
              <a:rPr lang="en-US" sz="2800" b="1" dirty="0">
                <a:latin typeface="Times New Roman" pitchFamily="18" charset="0"/>
                <a:cs typeface="Times New Roman" pitchFamily="18" charset="0"/>
              </a:rPr>
              <a:t>Taguchi</a:t>
            </a:r>
          </a:p>
          <a:p>
            <a:pPr algn="just">
              <a:buNone/>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Genichi</a:t>
            </a:r>
            <a:r>
              <a:rPr lang="en-US" sz="2800" dirty="0">
                <a:latin typeface="Times New Roman" pitchFamily="18" charset="0"/>
                <a:cs typeface="Times New Roman" pitchFamily="18" charset="0"/>
              </a:rPr>
              <a:t> Taguchi’s methodology pushes the concepts of quality and reliability back to the design stage. It constitutes an efficient technique for designing product tests prior to the commencement of manufacturing, so ensuring quality, not defect, is designed in. </a:t>
            </a:r>
          </a:p>
          <a:p>
            <a:pPr algn="just">
              <a:buNone/>
            </a:pPr>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Ishikawa</a:t>
            </a:r>
          </a:p>
          <a:p>
            <a:pPr algn="just">
              <a:buNone/>
            </a:pPr>
            <a:r>
              <a:rPr lang="en-US" sz="2800" dirty="0">
                <a:latin typeface="Times New Roman" pitchFamily="18" charset="0"/>
                <a:cs typeface="Times New Roman" pitchFamily="18" charset="0"/>
              </a:rPr>
              <a:t>	Kaoru Ishikawa introduced the concept of quality circles and was a fervent believer in the need for quality to be company-wide. He is arguably best-known for the Ishikawa Diagram – also known as the fishbone or </a:t>
            </a:r>
            <a:r>
              <a:rPr lang="en-US" sz="2800" b="1" dirty="0">
                <a:latin typeface="Times New Roman" pitchFamily="18" charset="0"/>
                <a:cs typeface="Times New Roman" pitchFamily="18" charset="0"/>
              </a:rPr>
              <a:t>cause and effect diagram</a:t>
            </a:r>
            <a:r>
              <a:rPr lang="en-US" sz="2800" dirty="0">
                <a:latin typeface="Times New Roman" pitchFamily="18" charset="0"/>
                <a:cs typeface="Times New Roman" pitchFamily="18" charset="0"/>
              </a:rPr>
              <a:t> – used to identify the </a:t>
            </a:r>
            <a:r>
              <a:rPr lang="en-US" sz="2800" b="1" dirty="0">
                <a:latin typeface="Times New Roman" pitchFamily="18" charset="0"/>
                <a:cs typeface="Times New Roman" pitchFamily="18" charset="0"/>
              </a:rPr>
              <a:t>root cause</a:t>
            </a:r>
            <a:r>
              <a:rPr lang="en-US" sz="2800" dirty="0">
                <a:latin typeface="Times New Roman" pitchFamily="18" charset="0"/>
                <a:cs typeface="Times New Roman" pitchFamily="18" charset="0"/>
              </a:rPr>
              <a:t> of an event and commonly employed in quality defect prevention initiatives.</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Quality: Philosophies</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610600" cy="5410200"/>
          </a:xfrm>
        </p:spPr>
        <p:txBody>
          <a:bodyPr>
            <a:normAutofit fontScale="85000" lnSpcReduction="20000"/>
          </a:bodyPr>
          <a:lstStyle/>
          <a:p>
            <a:pPr marL="514350" indent="-514350" algn="just">
              <a:buFont typeface="+mj-lt"/>
              <a:buAutoNum type="arabicPeriod"/>
            </a:pPr>
            <a:r>
              <a:rPr lang="en-US" sz="2800" dirty="0">
                <a:latin typeface="Times New Roman" pitchFamily="18" charset="0"/>
                <a:cs typeface="Times New Roman" pitchFamily="18" charset="0"/>
              </a:rPr>
              <a:t>Create a Constant Purpose Toward Improvement</a:t>
            </a:r>
          </a:p>
          <a:p>
            <a:pPr marL="514350" indent="-514350" algn="just">
              <a:buFont typeface="+mj-lt"/>
              <a:buAutoNum type="arabicPeriod"/>
            </a:pPr>
            <a:r>
              <a:rPr lang="en-US" sz="2800" dirty="0">
                <a:latin typeface="Times New Roman" pitchFamily="18" charset="0"/>
                <a:cs typeface="Times New Roman" pitchFamily="18" charset="0"/>
              </a:rPr>
              <a:t>Adopt the New Philosophy</a:t>
            </a:r>
          </a:p>
          <a:p>
            <a:pPr marL="514350" indent="-514350" algn="just">
              <a:buFont typeface="+mj-lt"/>
              <a:buAutoNum type="arabicPeriod"/>
            </a:pPr>
            <a:r>
              <a:rPr lang="en-US" sz="2800" dirty="0">
                <a:latin typeface="Times New Roman" pitchFamily="18" charset="0"/>
                <a:cs typeface="Times New Roman" pitchFamily="18" charset="0"/>
              </a:rPr>
              <a:t>Stop Depending on Inspections</a:t>
            </a:r>
          </a:p>
          <a:p>
            <a:pPr marL="514350" indent="-514350" algn="just">
              <a:buFont typeface="+mj-lt"/>
              <a:buAutoNum type="arabicPeriod"/>
            </a:pPr>
            <a:r>
              <a:rPr lang="en-US" sz="2800" dirty="0">
                <a:latin typeface="Times New Roman" pitchFamily="18" charset="0"/>
                <a:cs typeface="Times New Roman" pitchFamily="18" charset="0"/>
              </a:rPr>
              <a:t>Use a Single Supplier for Any One Item</a:t>
            </a:r>
          </a:p>
          <a:p>
            <a:pPr marL="514350" indent="-514350" algn="just">
              <a:buFont typeface="+mj-lt"/>
              <a:buAutoNum type="arabicPeriod"/>
            </a:pPr>
            <a:r>
              <a:rPr lang="en-US" sz="2800" dirty="0">
                <a:latin typeface="Times New Roman" pitchFamily="18" charset="0"/>
                <a:cs typeface="Times New Roman" pitchFamily="18" charset="0"/>
              </a:rPr>
              <a:t>Improve Constantly and Forever</a:t>
            </a:r>
          </a:p>
          <a:p>
            <a:pPr marL="514350" indent="-514350" algn="just">
              <a:buFont typeface="+mj-lt"/>
              <a:buAutoNum type="arabicPeriod"/>
            </a:pPr>
            <a:r>
              <a:rPr lang="en-US" sz="2800" dirty="0">
                <a:latin typeface="Times New Roman" pitchFamily="18" charset="0"/>
                <a:cs typeface="Times New Roman" pitchFamily="18" charset="0"/>
              </a:rPr>
              <a:t>Use Training on the Job</a:t>
            </a:r>
          </a:p>
          <a:p>
            <a:pPr marL="514350" indent="-514350" algn="just">
              <a:buFont typeface="+mj-lt"/>
              <a:buAutoNum type="arabicPeriod"/>
            </a:pPr>
            <a:r>
              <a:rPr lang="en-US" sz="2800" dirty="0">
                <a:latin typeface="Times New Roman" pitchFamily="18" charset="0"/>
                <a:cs typeface="Times New Roman" pitchFamily="18" charset="0"/>
              </a:rPr>
              <a:t>Implement Leadership</a:t>
            </a:r>
          </a:p>
          <a:p>
            <a:pPr marL="514350" indent="-514350" algn="just">
              <a:buFont typeface="+mj-lt"/>
              <a:buAutoNum type="arabicPeriod"/>
            </a:pPr>
            <a:r>
              <a:rPr lang="en-US" sz="2800" dirty="0">
                <a:latin typeface="Times New Roman" pitchFamily="18" charset="0"/>
                <a:cs typeface="Times New Roman" pitchFamily="18" charset="0"/>
              </a:rPr>
              <a:t>Eliminate Fear</a:t>
            </a:r>
          </a:p>
          <a:p>
            <a:pPr marL="514350" indent="-514350" algn="just">
              <a:buFont typeface="+mj-lt"/>
              <a:buAutoNum type="arabicPeriod"/>
            </a:pPr>
            <a:r>
              <a:rPr lang="en-US" sz="2800" dirty="0">
                <a:latin typeface="Times New Roman" pitchFamily="18" charset="0"/>
                <a:cs typeface="Times New Roman" pitchFamily="18" charset="0"/>
              </a:rPr>
              <a:t>Break Down Barriers Between Departments</a:t>
            </a:r>
          </a:p>
          <a:p>
            <a:pPr marL="514350" indent="-514350" algn="just">
              <a:buFont typeface="+mj-lt"/>
              <a:buAutoNum type="arabicPeriod"/>
            </a:pPr>
            <a:r>
              <a:rPr lang="en-US" sz="2800" dirty="0">
                <a:latin typeface="Times New Roman" pitchFamily="18" charset="0"/>
                <a:cs typeface="Times New Roman" pitchFamily="18" charset="0"/>
              </a:rPr>
              <a:t>Get Rid of Unclear Slogans</a:t>
            </a:r>
          </a:p>
          <a:p>
            <a:pPr marL="514350" indent="-514350" algn="just">
              <a:buFont typeface="+mj-lt"/>
              <a:buAutoNum type="arabicPeriod"/>
            </a:pPr>
            <a:r>
              <a:rPr lang="en-US" sz="2800" dirty="0">
                <a:latin typeface="Times New Roman" pitchFamily="18" charset="0"/>
                <a:cs typeface="Times New Roman" pitchFamily="18" charset="0"/>
              </a:rPr>
              <a:t>Eliminate Management by Objectives</a:t>
            </a:r>
          </a:p>
          <a:p>
            <a:pPr marL="514350" indent="-514350" algn="just">
              <a:buFont typeface="+mj-lt"/>
              <a:buAutoNum type="arabicPeriod"/>
            </a:pPr>
            <a:r>
              <a:rPr lang="en-US" sz="2800" dirty="0">
                <a:latin typeface="Times New Roman" pitchFamily="18" charset="0"/>
                <a:cs typeface="Times New Roman" pitchFamily="18" charset="0"/>
              </a:rPr>
              <a:t>Remove Barriers to Pride of Workmanship</a:t>
            </a:r>
          </a:p>
          <a:p>
            <a:pPr marL="514350" indent="-514350" algn="just">
              <a:buFont typeface="+mj-lt"/>
              <a:buAutoNum type="arabicPeriod"/>
            </a:pPr>
            <a:r>
              <a:rPr lang="en-US" sz="2800" dirty="0">
                <a:latin typeface="Times New Roman" pitchFamily="18" charset="0"/>
                <a:cs typeface="Times New Roman" pitchFamily="18" charset="0"/>
              </a:rPr>
              <a:t>Implement Education and Self-Improvement</a:t>
            </a:r>
          </a:p>
          <a:p>
            <a:pPr marL="514350" indent="-514350" algn="just">
              <a:buFont typeface="+mj-lt"/>
              <a:buAutoNum type="arabicPeriod"/>
            </a:pPr>
            <a:r>
              <a:rPr lang="en-US" sz="2800" dirty="0">
                <a:latin typeface="Times New Roman" pitchFamily="18" charset="0"/>
                <a:cs typeface="Times New Roman" pitchFamily="18" charset="0"/>
              </a:rPr>
              <a:t>Make "Transformation" Everyone's Job</a:t>
            </a:r>
          </a:p>
          <a:p>
            <a:pPr marL="514350" indent="-514350" algn="just">
              <a:buFont typeface="+mj-lt"/>
              <a:buAutoNum type="arabicPeriod"/>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6/25/2022</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Principles of Quality: </a:t>
            </a:r>
            <a:r>
              <a:rPr lang="en-US" sz="2800" b="1" dirty="0">
                <a:latin typeface="Times New Roman" pitchFamily="18" charset="0"/>
                <a:cs typeface="Times New Roman" pitchFamily="18" charset="0"/>
              </a:rPr>
              <a:t>Dr. W. Edwards Deming</a:t>
            </a:r>
            <a:endParaRPr kumimoji="0" 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610600" cy="5105400"/>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Quality: Philosophies</a:t>
            </a:r>
          </a:p>
          <a:p>
            <a:pPr algn="just"/>
            <a:r>
              <a:rPr lang="en-US" sz="2800" dirty="0" err="1">
                <a:latin typeface="Times New Roman" pitchFamily="18" charset="0"/>
                <a:cs typeface="Times New Roman" pitchFamily="18" charset="0"/>
              </a:rPr>
              <a:t>Juran’s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Triology</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Principles of Quality (Deming)</a:t>
            </a:r>
          </a:p>
          <a:p>
            <a:pPr algn="just"/>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953000"/>
          </a:xfrm>
        </p:spPr>
        <p:txBody>
          <a:bodyPr>
            <a:normAutofit/>
          </a:bodyPr>
          <a:lstStyle/>
          <a:p>
            <a:pPr marL="514350" indent="-514350" algn="just">
              <a:spcAft>
                <a:spcPts val="1800"/>
              </a:spcAft>
              <a:buNone/>
            </a:pPr>
            <a:r>
              <a:rPr lang="en-US" sz="2800" dirty="0">
                <a:latin typeface="Times New Roman" pitchFamily="18" charset="0"/>
                <a:cs typeface="Times New Roman" pitchFamily="18" charset="0"/>
              </a:rPr>
              <a:t>Q1. Describe the </a:t>
            </a:r>
            <a:r>
              <a:rPr lang="en-US" sz="2800" dirty="0" err="1">
                <a:latin typeface="Times New Roman" pitchFamily="18" charset="0"/>
                <a:cs typeface="Times New Roman" pitchFamily="18" charset="0"/>
              </a:rPr>
              <a:t>Juran’s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triology</a:t>
            </a:r>
            <a:r>
              <a:rPr lang="en-US" sz="2800" dirty="0">
                <a:latin typeface="Times New Roman" pitchFamily="18" charset="0"/>
                <a:cs typeface="Times New Roman" pitchFamily="18" charset="0"/>
              </a:rPr>
              <a:t>.</a:t>
            </a:r>
          </a:p>
          <a:p>
            <a:pPr marL="514350" indent="-514350" algn="just">
              <a:spcAft>
                <a:spcPts val="1800"/>
              </a:spcAft>
              <a:buNone/>
            </a:pPr>
            <a:r>
              <a:rPr lang="en-US" sz="2800" dirty="0">
                <a:latin typeface="Times New Roman" pitchFamily="18" charset="0"/>
                <a:cs typeface="Times New Roman" pitchFamily="18" charset="0"/>
              </a:rPr>
              <a:t>Q2. Elaborate of the philosophies of quality and it’s advent in business.</a:t>
            </a:r>
          </a:p>
          <a:p>
            <a:pPr marL="514350" indent="-514350" algn="just">
              <a:spcAft>
                <a:spcPts val="1800"/>
              </a:spcAft>
              <a:buNone/>
            </a:pPr>
            <a:r>
              <a:rPr lang="en-US" sz="2800" dirty="0">
                <a:latin typeface="Times New Roman" pitchFamily="18" charset="0"/>
                <a:cs typeface="Times New Roman" pitchFamily="18" charset="0"/>
              </a:rPr>
              <a:t>Q3. Describe 14 principles of quality propounded by Deming. </a:t>
            </a:r>
          </a:p>
          <a:p>
            <a:pPr marL="514350" indent="-514350" algn="just">
              <a:spcAft>
                <a:spcPts val="1800"/>
              </a:spcAft>
              <a:buNone/>
            </a:pPr>
            <a:r>
              <a:rPr lang="en-US" sz="2800" dirty="0">
                <a:latin typeface="Times New Roman" pitchFamily="18" charset="0"/>
                <a:cs typeface="Times New Roman" pitchFamily="18" charset="0"/>
              </a:rPr>
              <a:t>Q4. Opine yourself on quality in product development and process.    </a:t>
            </a:r>
          </a:p>
          <a:p>
            <a:pPr marL="514350" indent="-514350" algn="just">
              <a:spcAft>
                <a:spcPts val="1800"/>
              </a:spcAft>
              <a:buNone/>
            </a:pPr>
            <a:r>
              <a:rPr lang="en-US" sz="2800" dirty="0">
                <a:latin typeface="Times New Roman" pitchFamily="18" charset="0"/>
                <a:cs typeface="Times New Roman" pitchFamily="18" charset="0"/>
              </a:rPr>
              <a:t>Q5. Define the quality. </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69</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Times New Roman" pitchFamily="18" charset="0"/>
                <a:cs typeface="Times New Roman" pitchFamily="18" charset="0"/>
              </a:rPr>
              <a:t>Daily Quiz</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914400"/>
            <a:ext cx="8610600" cy="5432424"/>
          </a:xfrm>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tx1"/>
                </a:solidFill>
                <a:latin typeface="Times New Roman" pitchFamily="18" charset="0"/>
                <a:cs typeface="Times New Roman" pitchFamily="18" charset="0"/>
              </a:rPr>
              <a:t>Customer perception on quality </a:t>
            </a:r>
          </a:p>
          <a:p>
            <a:r>
              <a:rPr lang="en-US" b="1" dirty="0">
                <a:solidFill>
                  <a:schemeClr val="tx1"/>
                </a:solidFill>
                <a:latin typeface="Times New Roman" pitchFamily="18" charset="0"/>
                <a:cs typeface="Times New Roman" pitchFamily="18" charset="0"/>
              </a:rPr>
              <a:t>Kaizen  &amp;  6 Sigma</a:t>
            </a:r>
          </a:p>
          <a:p>
            <a:endParaRPr lang="en-US" b="1" dirty="0">
              <a:solidFill>
                <a:schemeClr val="tx1"/>
              </a:solidFill>
              <a:latin typeface="Times New Roman" pitchFamily="18" charset="0"/>
              <a:cs typeface="Times New Roman" pitchFamily="18" charset="0"/>
            </a:endParaRPr>
          </a:p>
        </p:txBody>
      </p:sp>
      <p:sp>
        <p:nvSpPr>
          <p:cNvPr id="12" name="Subtitle 2"/>
          <p:cNvSpPr txBox="1">
            <a:spLocks/>
          </p:cNvSpPr>
          <p:nvPr/>
        </p:nvSpPr>
        <p:spPr>
          <a:xfrm>
            <a:off x="2057400" y="1432102"/>
            <a:ext cx="5334000" cy="74974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3</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1981200"/>
          <a:ext cx="8458200" cy="771144"/>
        </p:xfrm>
        <a:graphic>
          <a:graphicData uri="http://schemas.openxmlformats.org/drawingml/2006/table">
            <a:tbl>
              <a:tblPr/>
              <a:tblGrid>
                <a:gridCol w="6477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2100">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just"/>
                      <a:r>
                        <a:rPr lang="en-US" sz="2400" dirty="0">
                          <a:latin typeface="Times New Roman" pitchFamily="18" charset="0"/>
                          <a:cs typeface="Times New Roman" pitchFamily="18" charset="0"/>
                        </a:rPr>
                        <a:t>Customer perception on quality, Kaizen, 6 Sigma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the concept of quality from customer’s perspective</a:t>
            </a:r>
          </a:p>
          <a:p>
            <a:pPr algn="just"/>
            <a:r>
              <a:rPr lang="en-US" sz="2800" dirty="0">
                <a:latin typeface="Times New Roman" panose="02020603050405020304" pitchFamily="18" charset="0"/>
                <a:cs typeface="Times New Roman" panose="02020603050405020304" pitchFamily="18" charset="0"/>
              </a:rPr>
              <a:t>To learn about quality management tools</a:t>
            </a:r>
          </a:p>
          <a:p>
            <a:pPr algn="just"/>
            <a:endParaRPr lang="en-US" sz="2800"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 </a:t>
            </a:r>
          </a:p>
          <a:p>
            <a:pPr algn="just"/>
            <a:r>
              <a:rPr lang="en-US" sz="2800" dirty="0">
                <a:latin typeface="Times New Roman" panose="02020603050405020304" pitchFamily="18" charset="0"/>
                <a:cs typeface="Times New Roman" panose="02020603050405020304" pitchFamily="18" charset="0"/>
              </a:rPr>
              <a:t>Ability to deliver quality in offerings</a:t>
            </a:r>
          </a:p>
          <a:p>
            <a:pPr algn="just"/>
            <a:r>
              <a:rPr lang="en-US" sz="2800" dirty="0">
                <a:latin typeface="Times New Roman" panose="02020603050405020304" pitchFamily="18" charset="0"/>
                <a:cs typeface="Times New Roman" panose="02020603050405020304" pitchFamily="18" charset="0"/>
              </a:rPr>
              <a:t>Ability to apply quality management tools.</a:t>
            </a:r>
          </a:p>
          <a:p>
            <a:pPr algn="just"/>
            <a:endParaRPr lang="en-US" sz="2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686800" cy="5105400"/>
          </a:xfrm>
        </p:spPr>
        <p:txBody>
          <a:bodyPr>
            <a:no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Quality: Philosophies</a:t>
            </a:r>
          </a:p>
          <a:p>
            <a:pPr algn="just"/>
            <a:r>
              <a:rPr lang="en-US" sz="2800" dirty="0" err="1">
                <a:latin typeface="Times New Roman" pitchFamily="18" charset="0"/>
                <a:cs typeface="Times New Roman" pitchFamily="18" charset="0"/>
              </a:rPr>
              <a:t>Juran’s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Triology</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Principles of Quality (Deming)</a:t>
            </a:r>
          </a:p>
          <a:p>
            <a:pPr algn="just"/>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Quality: Customer Perspective</a:t>
            </a:r>
          </a:p>
        </p:txBody>
      </p:sp>
      <p:pic>
        <p:nvPicPr>
          <p:cNvPr id="7170" name="Picture 2"/>
          <p:cNvPicPr>
            <a:picLocks noGrp="1" noChangeAspect="1" noChangeArrowheads="1"/>
          </p:cNvPicPr>
          <p:nvPr>
            <p:ph idx="1"/>
          </p:nvPr>
        </p:nvPicPr>
        <p:blipFill>
          <a:blip r:embed="rId2"/>
          <a:srcRect/>
          <a:stretch>
            <a:fillRect/>
          </a:stretch>
        </p:blipFill>
        <p:spPr bwMode="auto">
          <a:xfrm>
            <a:off x="1524000" y="821951"/>
            <a:ext cx="6324600" cy="5426449"/>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838200"/>
            <a:ext cx="8534400" cy="5562600"/>
          </a:xfrm>
        </p:spPr>
        <p:txBody>
          <a:bodyPr>
            <a:normAutofit fontScale="92500"/>
          </a:bodyPr>
          <a:lstStyle/>
          <a:p>
            <a:pPr algn="just"/>
            <a:r>
              <a:rPr lang="en-US" sz="2800" b="1" dirty="0">
                <a:latin typeface="Times New Roman" pitchFamily="18" charset="0"/>
                <a:cs typeface="Times New Roman" pitchFamily="18" charset="0"/>
              </a:rPr>
              <a:t>Performance </a:t>
            </a:r>
            <a:r>
              <a:rPr lang="en-US" sz="2800" dirty="0">
                <a:latin typeface="Times New Roman" pitchFamily="18" charset="0"/>
                <a:cs typeface="Times New Roman" pitchFamily="18" charset="0"/>
              </a:rPr>
              <a:t>- operating characteristics (speed, comfort, ease of use, and so on); for multiple performance features, the relative importance of each</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Features</a:t>
            </a:r>
            <a:r>
              <a:rPr lang="en-US" sz="2800" dirty="0">
                <a:latin typeface="Times New Roman" pitchFamily="18" charset="0"/>
                <a:cs typeface="Times New Roman" pitchFamily="18" charset="0"/>
              </a:rPr>
              <a:t> - extras, add-ons, or gimmicks that enable a customer to somewhat customize a product</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Reliability</a:t>
            </a:r>
            <a:r>
              <a:rPr lang="en-US" sz="2800" dirty="0">
                <a:latin typeface="Times New Roman" pitchFamily="18" charset="0"/>
                <a:cs typeface="Times New Roman" pitchFamily="18" charset="0"/>
              </a:rPr>
              <a:t> - the likelihood that the product will perform as expected and not malfunction within a given time period</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Conformance</a:t>
            </a:r>
            <a:r>
              <a:rPr lang="en-US" sz="2800" dirty="0">
                <a:latin typeface="Times New Roman" pitchFamily="18" charset="0"/>
                <a:cs typeface="Times New Roman" pitchFamily="18" charset="0"/>
              </a:rPr>
              <a:t> - the degree to which the product satisfies or conforms to pre-established standards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Quality: Customer Perspective</a:t>
            </a:r>
          </a:p>
        </p:txBody>
      </p:sp>
      <p:sp>
        <p:nvSpPr>
          <p:cNvPr id="9" name="Content Placeholder 8"/>
          <p:cNvSpPr>
            <a:spLocks noGrp="1"/>
          </p:cNvSpPr>
          <p:nvPr>
            <p:ph idx="1"/>
          </p:nvPr>
        </p:nvSpPr>
        <p:spPr>
          <a:xfrm>
            <a:off x="304800" y="914400"/>
            <a:ext cx="8534400" cy="5334000"/>
          </a:xfrm>
        </p:spPr>
        <p:txBody>
          <a:bodyPr>
            <a:normAutofit fontScale="85000" lnSpcReduction="20000"/>
          </a:bodyPr>
          <a:lstStyle/>
          <a:p>
            <a:pPr algn="just"/>
            <a:r>
              <a:rPr lang="en-US" sz="2800" b="1" dirty="0">
                <a:latin typeface="Times New Roman" pitchFamily="18" charset="0"/>
                <a:cs typeface="Times New Roman" pitchFamily="18" charset="0"/>
              </a:rPr>
              <a:t>Durability</a:t>
            </a:r>
            <a:r>
              <a:rPr lang="en-US" sz="2800" dirty="0">
                <a:latin typeface="Times New Roman" pitchFamily="18" charset="0"/>
                <a:cs typeface="Times New Roman" pitchFamily="18" charset="0"/>
              </a:rPr>
              <a:t> - the length of time, or extent of use, before the product deteriorates and must be replaced; durability is a function of the product's operating environment and reliability</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Serviceability</a:t>
            </a:r>
            <a:r>
              <a:rPr lang="en-US" sz="2800" dirty="0">
                <a:latin typeface="Times New Roman" pitchFamily="18" charset="0"/>
                <a:cs typeface="Times New Roman" pitchFamily="18" charset="0"/>
              </a:rPr>
              <a:t> - the speed, ease, and convenience of getting or making maintenance work or repairs and the courtesy and competency of service people</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Aesthetic</a:t>
            </a:r>
            <a:r>
              <a:rPr lang="en-US" sz="2800" dirty="0">
                <a:latin typeface="Times New Roman" pitchFamily="18" charset="0"/>
                <a:cs typeface="Times New Roman" pitchFamily="18" charset="0"/>
              </a:rPr>
              <a:t> - the look, sound, smell, feel, or taste of the product based on personal taste; though subjective, some aesthetic judgments tend to be common</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Perceived Value</a:t>
            </a:r>
            <a:r>
              <a:rPr lang="en-US" sz="2800" dirty="0">
                <a:latin typeface="Times New Roman" pitchFamily="18" charset="0"/>
                <a:cs typeface="Times New Roman" pitchFamily="18" charset="0"/>
              </a:rPr>
              <a:t> - subjective opinions about the product based on images or attitudes formed by advertising and/or the reputation of the producer</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Eight Dimensions of Quality</a:t>
            </a:r>
          </a:p>
        </p:txBody>
      </p:sp>
      <p:pic>
        <p:nvPicPr>
          <p:cNvPr id="6146" name="Picture 2"/>
          <p:cNvPicPr>
            <a:picLocks noGrp="1" noChangeAspect="1" noChangeArrowheads="1"/>
          </p:cNvPicPr>
          <p:nvPr>
            <p:ph idx="1"/>
          </p:nvPr>
        </p:nvPicPr>
        <p:blipFill>
          <a:blip r:embed="rId2"/>
          <a:srcRect/>
          <a:stretch>
            <a:fillRect/>
          </a:stretch>
        </p:blipFill>
        <p:spPr bwMode="auto">
          <a:xfrm>
            <a:off x="381000" y="762000"/>
            <a:ext cx="8001000" cy="5562600"/>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KAIZEN</a:t>
            </a:r>
          </a:p>
        </p:txBody>
      </p:sp>
      <p:sp>
        <p:nvSpPr>
          <p:cNvPr id="9" name="Content Placeholder 8"/>
          <p:cNvSpPr>
            <a:spLocks noGrp="1"/>
          </p:cNvSpPr>
          <p:nvPr>
            <p:ph idx="1"/>
          </p:nvPr>
        </p:nvSpPr>
        <p:spPr>
          <a:xfrm>
            <a:off x="152400" y="990600"/>
            <a:ext cx="8686800" cy="5257800"/>
          </a:xfrm>
        </p:spPr>
        <p:txBody>
          <a:bodyPr>
            <a:normAutofit lnSpcReduction="10000"/>
          </a:bodyPr>
          <a:lstStyle/>
          <a:p>
            <a:pPr algn="just">
              <a:buNone/>
            </a:pPr>
            <a:r>
              <a:rPr lang="en-US" sz="2800" dirty="0"/>
              <a:t>	Masaaki Imai sat down to pen the groundbreaking book </a:t>
            </a:r>
          </a:p>
          <a:p>
            <a:pPr algn="ctr">
              <a:buNone/>
            </a:pPr>
            <a:r>
              <a:rPr lang="en-US" sz="2800" b="1" dirty="0"/>
              <a:t>	</a:t>
            </a:r>
            <a:r>
              <a:rPr lang="en-US" sz="3500" b="1" dirty="0"/>
              <a:t>‘Kaizen: The Key to Japan’s Competitive Success’ </a:t>
            </a:r>
          </a:p>
          <a:p>
            <a:pPr algn="ctr">
              <a:buNone/>
            </a:pPr>
            <a:r>
              <a:rPr lang="en-US" sz="2800" dirty="0"/>
              <a:t>	Through this book, the term KAIZEN™ was introduced in the western world. </a:t>
            </a:r>
          </a:p>
          <a:p>
            <a:pPr algn="just">
              <a:buNone/>
            </a:pPr>
            <a:endParaRPr lang="en-US" sz="2800" dirty="0"/>
          </a:p>
          <a:p>
            <a:pPr algn="just">
              <a:buNone/>
            </a:pPr>
            <a:r>
              <a:rPr lang="en-US" sz="2800" dirty="0"/>
              <a:t>	Today KAIZEN™ is recognized worldwide as an important pillar of an organization’s long-term competitive strategy. Since introducing this term as a systematic approach for business improvement, companies that implement KAIZEN™ have continually yielded superior results.</a:t>
            </a: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79</a:t>
            </a:fld>
            <a:endParaRPr lang="en-US" dirty="0">
              <a:latin typeface="Times New Roman" pitchFamily="18" charset="0"/>
              <a:cs typeface="Times New Roman" pitchFamily="18" charset="0"/>
            </a:endParaRPr>
          </a:p>
        </p:txBody>
      </p:sp>
      <p:sp>
        <p:nvSpPr>
          <p:cNvPr id="7" name="Title 1"/>
          <p:cNvSpPr txBox="1">
            <a:spLocks/>
          </p:cNvSpPr>
          <p:nvPr/>
        </p:nvSpPr>
        <p:spPr>
          <a:xfrm>
            <a:off x="1400908" y="-1758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KAIZEN: Definition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a:t>
            </a:r>
            <a:r>
              <a:rPr lang="en-US" dirty="0">
                <a:latin typeface="Times New Roman" pitchFamily="18" charset="0"/>
                <a:cs typeface="Times New Roman" pitchFamily="18" charset="0"/>
              </a:rPr>
              <a:t>"KAIZEN™ means improvement. Moreover, it means continuing improvement in personal life, home life, social life, and working life. When applied to the workplace KAIZEN™ means continuing improvement involving everyone – managers and workers alike." </a:t>
            </a:r>
          </a:p>
          <a:p>
            <a:pPr algn="just">
              <a:buNone/>
            </a:pPr>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Masaaki Imai, Founder of Kaizen Institute</a:t>
            </a: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984251"/>
            <a:ext cx="8001000" cy="343190"/>
          </a:xfrm>
        </p:spPr>
      </p:pic>
      <p:pic>
        <p:nvPicPr>
          <p:cNvPr id="11" name="Picture 10"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sp>
        <p:nvSpPr>
          <p:cNvPr id="12" name="Rectangle 11"/>
          <p:cNvSpPr/>
          <p:nvPr/>
        </p:nvSpPr>
        <p:spPr>
          <a:xfrm>
            <a:off x="533400" y="914400"/>
            <a:ext cx="8229600" cy="1752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KAIZEN</a:t>
            </a:r>
          </a:p>
        </p:txBody>
      </p:sp>
      <p:pic>
        <p:nvPicPr>
          <p:cNvPr id="10242" name="Picture 2" descr="C:\Users\lab1pc62\Desktop\download.png"/>
          <p:cNvPicPr>
            <a:picLocks noGrp="1" noChangeAspect="1" noChangeArrowheads="1"/>
          </p:cNvPicPr>
          <p:nvPr>
            <p:ph idx="1"/>
          </p:nvPr>
        </p:nvPicPr>
        <p:blipFill>
          <a:blip r:embed="rId2"/>
          <a:srcRect/>
          <a:stretch>
            <a:fillRect/>
          </a:stretch>
        </p:blipFill>
        <p:spPr bwMode="auto">
          <a:xfrm>
            <a:off x="838200" y="1342792"/>
            <a:ext cx="7924800" cy="4832196"/>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Kaizen: 5 Principles</a:t>
            </a:r>
            <a:endParaRPr lang="en-US" sz="2400" b="1" dirty="0">
              <a:latin typeface="Times New Roman" pitchFamily="18" charset="0"/>
              <a:cs typeface="Times New Roman" pitchFamily="18" charset="0"/>
            </a:endParaRPr>
          </a:p>
        </p:txBody>
      </p:sp>
      <p:sp>
        <p:nvSpPr>
          <p:cNvPr id="9" name="Content Placeholder 8"/>
          <p:cNvSpPr>
            <a:spLocks noGrp="1"/>
          </p:cNvSpPr>
          <p:nvPr>
            <p:ph idx="1"/>
          </p:nvPr>
        </p:nvSpPr>
        <p:spPr>
          <a:xfrm>
            <a:off x="304800" y="990600"/>
            <a:ext cx="8534400" cy="5257800"/>
          </a:xfrm>
        </p:spPr>
        <p:txBody>
          <a:bodyPr>
            <a:norm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Know your Customer </a:t>
            </a:r>
          </a:p>
          <a:p>
            <a:pPr algn="just"/>
            <a:r>
              <a:rPr lang="en-US" sz="2800" dirty="0">
                <a:latin typeface="Times New Roman" pitchFamily="18" charset="0"/>
                <a:cs typeface="Times New Roman" pitchFamily="18" charset="0"/>
              </a:rPr>
              <a:t>Let it Flow</a:t>
            </a:r>
          </a:p>
          <a:p>
            <a:pPr algn="just"/>
            <a:r>
              <a:rPr lang="en-US" sz="2800" dirty="0">
                <a:latin typeface="Times New Roman" pitchFamily="18" charset="0"/>
                <a:cs typeface="Times New Roman" pitchFamily="18" charset="0"/>
              </a:rPr>
              <a:t>Go to </a:t>
            </a:r>
            <a:r>
              <a:rPr lang="en-US" sz="2800" dirty="0" err="1">
                <a:latin typeface="Times New Roman" pitchFamily="18" charset="0"/>
                <a:cs typeface="Times New Roman" pitchFamily="18" charset="0"/>
              </a:rPr>
              <a:t>Gemba</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Empower People </a:t>
            </a:r>
          </a:p>
          <a:p>
            <a:pPr algn="just"/>
            <a:r>
              <a:rPr lang="en-US" sz="2800" dirty="0">
                <a:latin typeface="Times New Roman" pitchFamily="18" charset="0"/>
                <a:cs typeface="Times New Roman" pitchFamily="18" charset="0"/>
              </a:rPr>
              <a:t>Be Transparent.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82</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400" b="1"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617077" y="4632961"/>
            <a:ext cx="8138160" cy="1734113"/>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604967" y="838200"/>
            <a:ext cx="8158033" cy="3840480"/>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83</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Six Sigma is a methodology used to improve business processes by utilizing statistical analysis rather than guesswork.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Processes are improved by controlling variation and understanding the intricacies within them.</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84</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Six Sigma: Introduction</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800" b="1" dirty="0">
                <a:latin typeface="Times New Roman" pitchFamily="18" charset="0"/>
                <a:cs typeface="Times New Roman" pitchFamily="18" charset="0"/>
              </a:rPr>
              <a:t>Six Sigma</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6σ</a:t>
            </a:r>
            <a:r>
              <a:rPr lang="en-US" sz="2800" dirty="0">
                <a:latin typeface="Times New Roman" pitchFamily="18" charset="0"/>
                <a:cs typeface="Times New Roman" pitchFamily="18" charset="0"/>
              </a:rPr>
              <a:t>) is a set of techniques and tools for process improvement. It was introduced by American engineer </a:t>
            </a:r>
            <a:r>
              <a:rPr lang="en-US" sz="2800" b="1" dirty="0">
                <a:latin typeface="Times New Roman" pitchFamily="18" charset="0"/>
                <a:cs typeface="Times New Roman" pitchFamily="18" charset="0"/>
              </a:rPr>
              <a:t>Bill Smith</a:t>
            </a:r>
            <a:r>
              <a:rPr lang="en-US" sz="2800" dirty="0">
                <a:latin typeface="Times New Roman" pitchFamily="18" charset="0"/>
                <a:cs typeface="Times New Roman" pitchFamily="18" charset="0"/>
              </a:rPr>
              <a:t> while working at </a:t>
            </a:r>
            <a:r>
              <a:rPr lang="en-US" sz="2800" b="1" dirty="0">
                <a:latin typeface="Times New Roman" pitchFamily="18" charset="0"/>
                <a:cs typeface="Times New Roman" pitchFamily="18" charset="0"/>
              </a:rPr>
              <a:t>Motorola in 1986</a:t>
            </a:r>
            <a:r>
              <a:rPr lang="en-US" sz="2800" dirty="0">
                <a:latin typeface="Times New Roman" pitchFamily="18" charset="0"/>
                <a:cs typeface="Times New Roman" pitchFamily="18" charset="0"/>
              </a:rPr>
              <a:t>.</a:t>
            </a:r>
            <a:endParaRPr lang="en-US" sz="2800" baseline="300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Six Sigma strategies seek to improve manufacturing quality by identifying and removing the causes of defects and minimizing variability in manufacturing and business processes.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85</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Six Sigma Philosophy</a:t>
            </a:r>
          </a:p>
        </p:txBody>
      </p:sp>
      <p:sp>
        <p:nvSpPr>
          <p:cNvPr id="9" name="Content Placeholder 8"/>
          <p:cNvSpPr>
            <a:spLocks noGrp="1"/>
          </p:cNvSpPr>
          <p:nvPr>
            <p:ph idx="1"/>
          </p:nvPr>
        </p:nvSpPr>
        <p:spPr>
          <a:xfrm>
            <a:off x="304800" y="990600"/>
            <a:ext cx="8534400" cy="5257800"/>
          </a:xfrm>
        </p:spPr>
        <p:txBody>
          <a:bodyPr>
            <a:normAutofit/>
          </a:bodyPr>
          <a:lstStyle/>
          <a:p>
            <a:pPr algn="just">
              <a:buNone/>
            </a:pPr>
            <a:r>
              <a:rPr lang="en-US" sz="2800" dirty="0">
                <a:latin typeface="Times New Roman" pitchFamily="18" charset="0"/>
                <a:cs typeface="Times New Roman" pitchFamily="18" charset="0"/>
              </a:rPr>
              <a:t>	The Six Sigma methodology is defined by five DMAIC steps and a preceding “step zero” known as Six Sigma Leadership.</a:t>
            </a:r>
          </a:p>
          <a:p>
            <a:pPr algn="just"/>
            <a:endParaRPr lang="en-US" sz="2800" dirty="0">
              <a:latin typeface="Times New Roman" pitchFamily="18" charset="0"/>
              <a:cs typeface="Times New Roman" pitchFamily="18" charset="0"/>
            </a:endParaRPr>
          </a:p>
          <a:p>
            <a:pPr algn="just">
              <a:buNone/>
            </a:pPr>
            <a:r>
              <a:rPr lang="en-US" sz="2800" dirty="0">
                <a:latin typeface="Times New Roman" pitchFamily="18" charset="0"/>
                <a:cs typeface="Times New Roman" pitchFamily="18" charset="0"/>
              </a:rPr>
              <a:t>DMAIC is the acronym for:</a:t>
            </a:r>
          </a:p>
          <a:p>
            <a:pPr algn="just"/>
            <a:r>
              <a:rPr lang="en-US" sz="2800" dirty="0">
                <a:latin typeface="Times New Roman" pitchFamily="18" charset="0"/>
                <a:cs typeface="Times New Roman" pitchFamily="18" charset="0"/>
              </a:rPr>
              <a:t>Define – What is important?</a:t>
            </a:r>
          </a:p>
          <a:p>
            <a:pPr algn="just"/>
            <a:r>
              <a:rPr lang="en-US" sz="2800" dirty="0">
                <a:latin typeface="Times New Roman" pitchFamily="18" charset="0"/>
                <a:cs typeface="Times New Roman" pitchFamily="18" charset="0"/>
              </a:rPr>
              <a:t>Measure – How are we doing?</a:t>
            </a:r>
          </a:p>
          <a:p>
            <a:pPr algn="just"/>
            <a:r>
              <a:rPr lang="en-US" sz="2800" dirty="0">
                <a:latin typeface="Times New Roman" pitchFamily="18" charset="0"/>
                <a:cs typeface="Times New Roman" pitchFamily="18" charset="0"/>
              </a:rPr>
              <a:t>Analyze – What is wrong?</a:t>
            </a:r>
          </a:p>
          <a:p>
            <a:pPr algn="just"/>
            <a:r>
              <a:rPr lang="en-US" sz="2800" dirty="0">
                <a:latin typeface="Times New Roman" pitchFamily="18" charset="0"/>
                <a:cs typeface="Times New Roman" pitchFamily="18" charset="0"/>
              </a:rPr>
              <a:t>Improve – What needs to be done?</a:t>
            </a:r>
          </a:p>
          <a:p>
            <a:pPr algn="just"/>
            <a:r>
              <a:rPr lang="en-US" sz="2800" dirty="0">
                <a:latin typeface="Times New Roman" pitchFamily="18" charset="0"/>
                <a:cs typeface="Times New Roman" pitchFamily="18" charset="0"/>
              </a:rPr>
              <a:t>Control – How do we guarantee performance?</a:t>
            </a:r>
          </a:p>
          <a:p>
            <a:pPr algn="just"/>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DMAIC framework and Six-Sigma tools</a:t>
            </a:r>
          </a:p>
        </p:txBody>
      </p:sp>
      <p:pic>
        <p:nvPicPr>
          <p:cNvPr id="2050" name="Picture 2"/>
          <p:cNvPicPr>
            <a:picLocks noGrp="1" noChangeAspect="1" noChangeArrowheads="1"/>
          </p:cNvPicPr>
          <p:nvPr>
            <p:ph idx="1"/>
          </p:nvPr>
        </p:nvPicPr>
        <p:blipFill>
          <a:blip r:embed="rId2"/>
          <a:srcRect/>
          <a:stretch>
            <a:fillRect/>
          </a:stretch>
        </p:blipFill>
        <p:spPr bwMode="auto">
          <a:xfrm>
            <a:off x="190500" y="796738"/>
            <a:ext cx="8724900" cy="5527862"/>
          </a:xfrm>
          <a:prstGeom prst="rect">
            <a:avLst/>
          </a:prstGeom>
          <a:noFill/>
          <a:ln w="9525">
            <a:noFill/>
            <a:miter lim="800000"/>
            <a:headEnd/>
            <a:tailEnd/>
          </a:ln>
          <a:effec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SIPOC</a:t>
            </a:r>
          </a:p>
        </p:txBody>
      </p:sp>
      <p:pic>
        <p:nvPicPr>
          <p:cNvPr id="1026" name="Picture 2" descr="C:\Users\lab1pc62\Desktop\SIPOC.png"/>
          <p:cNvPicPr>
            <a:picLocks noGrp="1" noChangeAspect="1" noChangeArrowheads="1"/>
          </p:cNvPicPr>
          <p:nvPr>
            <p:ph idx="1"/>
          </p:nvPr>
        </p:nvPicPr>
        <p:blipFill>
          <a:blip r:embed="rId2"/>
          <a:srcRect/>
          <a:stretch>
            <a:fillRect/>
          </a:stretch>
        </p:blipFill>
        <p:spPr bwMode="auto">
          <a:xfrm>
            <a:off x="189625" y="990600"/>
            <a:ext cx="8725775" cy="4648200"/>
          </a:xfrm>
          <a:prstGeom prst="rect">
            <a:avLst/>
          </a:prstGeom>
          <a:noFill/>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SIPOC</a:t>
            </a:r>
          </a:p>
        </p:txBody>
      </p:sp>
      <p:sp>
        <p:nvSpPr>
          <p:cNvPr id="9" name="Content Placeholder 8"/>
          <p:cNvSpPr>
            <a:spLocks noGrp="1"/>
          </p:cNvSpPr>
          <p:nvPr>
            <p:ph idx="1"/>
          </p:nvPr>
        </p:nvSpPr>
        <p:spPr>
          <a:xfrm>
            <a:off x="304800" y="990600"/>
            <a:ext cx="8534400" cy="5257800"/>
          </a:xfrm>
        </p:spPr>
        <p:txBody>
          <a:bodyPr>
            <a:normAutofit fontScale="92500" lnSpcReduction="20000"/>
          </a:bodyPr>
          <a:lstStyle/>
          <a:p>
            <a:pPr algn="just" fontAlgn="base"/>
            <a:r>
              <a:rPr lang="en-US" sz="2800" dirty="0">
                <a:latin typeface="Times New Roman" pitchFamily="18" charset="0"/>
                <a:cs typeface="Times New Roman" pitchFamily="18" charset="0"/>
              </a:rPr>
              <a:t>Suppliers – Suppliers supply the inputs for the process.</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Inputs – Materials, equipment, information, forms, staff, etc.</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Process – The steps of the process your team is improving, from the initial step to the final step/delivery of the product or service.</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Outputs – The product or service that is delivered to the internal or external customers as an output of the process, i.e. reports, products, services, etc.</a:t>
            </a:r>
          </a:p>
          <a:p>
            <a:pPr algn="just" fontAlgn="base"/>
            <a:endParaRPr lang="en-US" sz="2800" dirty="0">
              <a:latin typeface="Times New Roman" pitchFamily="18" charset="0"/>
              <a:cs typeface="Times New Roman" pitchFamily="18" charset="0"/>
            </a:endParaRPr>
          </a:p>
          <a:p>
            <a:pPr algn="just" fontAlgn="base"/>
            <a:r>
              <a:rPr lang="en-US" sz="2800" dirty="0">
                <a:latin typeface="Times New Roman" pitchFamily="18" charset="0"/>
                <a:cs typeface="Times New Roman" pitchFamily="18" charset="0"/>
              </a:rPr>
              <a:t>Customers – Anyone who receives the outputs.</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89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a:bodyPr>
          <a:lstStyle/>
          <a:p>
            <a:pPr algn="just"/>
            <a:r>
              <a:rPr lang="en-US" sz="2800" dirty="0">
                <a:latin typeface="Times New Roman" pitchFamily="18" charset="0"/>
                <a:cs typeface="Times New Roman" pitchFamily="18" charset="0"/>
              </a:rPr>
              <a:t>This represents a ratio of the number of defects in one million opportunities. In other words, how many times did you have a flaw or mistake (defect) for every opportunity there was to have a flaw or mistake.</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The formula for calculating DPMO is as follows.</a:t>
            </a:r>
          </a:p>
          <a:p>
            <a:pPr algn="just"/>
            <a:endParaRPr lang="en-US" sz="2800" dirty="0">
              <a:latin typeface="Times New Roman" pitchFamily="18" charset="0"/>
              <a:cs typeface="Times New Roman" pitchFamily="18" charset="0"/>
            </a:endParaRPr>
          </a:p>
        </p:txBody>
      </p:sp>
      <p:pic>
        <p:nvPicPr>
          <p:cNvPr id="3074" name="Picture 2" descr="C:\Users\lab1pc62\Desktop\DPMU-equation4.png"/>
          <p:cNvPicPr>
            <a:picLocks noChangeAspect="1" noChangeArrowheads="1"/>
          </p:cNvPicPr>
          <p:nvPr/>
        </p:nvPicPr>
        <p:blipFill>
          <a:blip r:embed="rId2"/>
          <a:srcRect/>
          <a:stretch>
            <a:fillRect/>
          </a:stretch>
        </p:blipFill>
        <p:spPr bwMode="auto">
          <a:xfrm>
            <a:off x="152400" y="4143552"/>
            <a:ext cx="8870569" cy="2181048"/>
          </a:xfrm>
          <a:prstGeom prst="rect">
            <a:avLst/>
          </a:prstGeom>
          <a:noFill/>
        </p:spPr>
      </p:pic>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05800" cy="5257800"/>
          </a:xfrm>
        </p:spPr>
        <p:txBody>
          <a:bodyPr>
            <a:normAutofit/>
          </a:bodyPr>
          <a:lstStyle/>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Leadership development</a:t>
            </a:r>
          </a:p>
          <a:p>
            <a:pPr algn="just"/>
            <a:r>
              <a:rPr lang="en-US" sz="2800" dirty="0">
                <a:latin typeface="Times New Roman" panose="02020603050405020304" pitchFamily="18" charset="0"/>
                <a:cs typeface="Times New Roman" panose="02020603050405020304" pitchFamily="18" charset="0"/>
              </a:rPr>
              <a:t>Creating innovative mindset</a:t>
            </a:r>
          </a:p>
          <a:p>
            <a:pPr algn="just"/>
            <a:r>
              <a:rPr lang="en-US" sz="2800" dirty="0">
                <a:latin typeface="Times New Roman" panose="02020603050405020304" pitchFamily="18" charset="0"/>
                <a:cs typeface="Times New Roman" panose="02020603050405020304" pitchFamily="18" charset="0"/>
              </a:rPr>
              <a:t>Ensuring quality in offering or solutions</a:t>
            </a:r>
          </a:p>
        </p:txBody>
      </p:sp>
      <p:sp>
        <p:nvSpPr>
          <p:cNvPr id="6" name="Date Placeholder 5"/>
          <p:cNvSpPr>
            <a:spLocks noGrp="1"/>
          </p:cNvSpPr>
          <p:nvPr>
            <p:ph type="dt" sz="half" idx="10"/>
          </p:nvPr>
        </p:nvSpPr>
        <p:spPr/>
        <p:txBody>
          <a:bodyPr/>
          <a:lstStyle/>
          <a:p>
            <a:r>
              <a:rPr lang="en-US" smtClean="0"/>
              <a:t>6/25/2022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t>
            </a:r>
            <a:r>
              <a:rPr kumimoji="0" lang="en-US" sz="3400" b="1" i="0" u="none" strike="noStrike" kern="1200" cap="none" spc="0" normalizeH="0" noProof="0" dirty="0">
                <a:ln>
                  <a:noFill/>
                </a:ln>
                <a:solidFill>
                  <a:schemeClr val="dk1"/>
                </a:solidFill>
                <a:effectLst/>
                <a:uLnTx/>
                <a:uFillTx/>
                <a:latin typeface="Times New Roman" pitchFamily="18" charset="0"/>
                <a:cs typeface="Times New Roman" pitchFamily="18" charset="0"/>
              </a:rPr>
              <a:t>Application</a:t>
            </a:r>
            <a:endParaRPr kumimoji="0" lang="en-US" sz="3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90</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Defects Per Million Opportunities (DPMO)</a:t>
            </a:r>
          </a:p>
        </p:txBody>
      </p:sp>
      <p:sp>
        <p:nvSpPr>
          <p:cNvPr id="9" name="Content Placeholder 8"/>
          <p:cNvSpPr>
            <a:spLocks noGrp="1"/>
          </p:cNvSpPr>
          <p:nvPr>
            <p:ph idx="1"/>
          </p:nvPr>
        </p:nvSpPr>
        <p:spPr>
          <a:xfrm>
            <a:off x="304800" y="990600"/>
            <a:ext cx="8534400" cy="5257800"/>
          </a:xfrm>
        </p:spPr>
        <p:txBody>
          <a:bodyPr>
            <a:normAutofit fontScale="92500" lnSpcReduction="10000"/>
          </a:bodyPr>
          <a:lstStyle/>
          <a:p>
            <a:pPr algn="just"/>
            <a:r>
              <a:rPr lang="en-US" sz="2800" b="1" dirty="0">
                <a:latin typeface="Times New Roman" pitchFamily="18" charset="0"/>
                <a:cs typeface="Times New Roman" pitchFamily="18" charset="0"/>
              </a:rPr>
              <a:t>Three Sigma quality</a:t>
            </a:r>
            <a:r>
              <a:rPr lang="en-US" sz="2800" dirty="0">
                <a:latin typeface="Times New Roman" pitchFamily="18" charset="0"/>
                <a:cs typeface="Times New Roman" pitchFamily="18" charset="0"/>
              </a:rPr>
              <a:t> – This level of performance produces a defect-free product 93.32% of the time. </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Four Sigma quality</a:t>
            </a:r>
            <a:r>
              <a:rPr lang="en-US" sz="2800" dirty="0">
                <a:latin typeface="Times New Roman" pitchFamily="18" charset="0"/>
                <a:cs typeface="Times New Roman" pitchFamily="18" charset="0"/>
              </a:rPr>
              <a:t> – This level of performance yields a defect-free product 99.349% of the time. </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Five Sigma quality</a:t>
            </a:r>
            <a:r>
              <a:rPr lang="en-US" sz="2800" dirty="0">
                <a:latin typeface="Times New Roman" pitchFamily="18" charset="0"/>
                <a:cs typeface="Times New Roman" pitchFamily="18" charset="0"/>
              </a:rPr>
              <a:t> – Five Sigma performance produces defect-free products and services 99.977% of the time. </a:t>
            </a:r>
          </a:p>
          <a:p>
            <a:pPr algn="just"/>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Six Sigma quality</a:t>
            </a:r>
            <a:r>
              <a:rPr lang="en-US" sz="2800" dirty="0">
                <a:latin typeface="Times New Roman" pitchFamily="18" charset="0"/>
                <a:cs typeface="Times New Roman" pitchFamily="18" charset="0"/>
              </a:rPr>
              <a:t> – Six Sigma performance produces a defect-free product </a:t>
            </a:r>
            <a:r>
              <a:rPr lang="en-US" sz="3500" b="1" dirty="0">
                <a:solidFill>
                  <a:srgbClr val="FF0000"/>
                </a:solidFill>
                <a:latin typeface="Times New Roman" pitchFamily="18" charset="0"/>
                <a:cs typeface="Times New Roman" pitchFamily="18" charset="0"/>
              </a:rPr>
              <a:t>99.99966%</a:t>
            </a:r>
            <a:r>
              <a:rPr lang="en-US" sz="2800" dirty="0">
                <a:latin typeface="Times New Roman" pitchFamily="18" charset="0"/>
                <a:cs typeface="Times New Roman" pitchFamily="18" charset="0"/>
              </a:rPr>
              <a:t> of the time; allowing only 3.4 errors per one million opportunities. </a:t>
            </a: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4000"/>
          </a:xfrm>
        </p:spPr>
        <p:txBody>
          <a:bodyPr>
            <a:normAutofit/>
          </a:bodyPr>
          <a:lstStyle/>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Customer’s perspective of Quality</a:t>
            </a:r>
          </a:p>
          <a:p>
            <a:pPr algn="just"/>
            <a:r>
              <a:rPr lang="en-US" sz="2800" dirty="0">
                <a:latin typeface="Times New Roman" pitchFamily="18" charset="0"/>
                <a:cs typeface="Times New Roman" pitchFamily="18" charset="0"/>
              </a:rPr>
              <a:t>KAIZEN</a:t>
            </a:r>
          </a:p>
          <a:p>
            <a:pPr algn="just"/>
            <a:r>
              <a:rPr lang="en-US" sz="2800" dirty="0">
                <a:latin typeface="Times New Roman" pitchFamily="18" charset="0"/>
                <a:cs typeface="Times New Roman" pitchFamily="18" charset="0"/>
              </a:rPr>
              <a:t>Six Sigma</a:t>
            </a:r>
          </a:p>
        </p:txBody>
      </p:sp>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91</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Summary</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458200" cy="5105400"/>
          </a:xfrm>
        </p:spPr>
        <p:txBody>
          <a:bodyPr>
            <a:normAutofit/>
          </a:bodyPr>
          <a:lstStyle/>
          <a:p>
            <a:pPr marL="514350" indent="-514350" algn="just">
              <a:spcAft>
                <a:spcPts val="1800"/>
              </a:spcAft>
              <a:buNone/>
            </a:pPr>
            <a:r>
              <a:rPr lang="en-US" sz="2800" dirty="0">
                <a:latin typeface="Times New Roman" pitchFamily="18" charset="0"/>
                <a:cs typeface="Times New Roman" pitchFamily="18" charset="0"/>
              </a:rPr>
              <a:t>Q1. Describe the concept of Six sigma</a:t>
            </a:r>
          </a:p>
          <a:p>
            <a:pPr marL="514350" indent="-514350" algn="just">
              <a:spcAft>
                <a:spcPts val="1800"/>
              </a:spcAft>
              <a:buNone/>
            </a:pPr>
            <a:r>
              <a:rPr lang="en-US" sz="2800" dirty="0">
                <a:latin typeface="Times New Roman" pitchFamily="18" charset="0"/>
                <a:cs typeface="Times New Roman" pitchFamily="18" charset="0"/>
              </a:rPr>
              <a:t>Q2. Discuss the concept of DPMO.</a:t>
            </a:r>
          </a:p>
          <a:p>
            <a:pPr marL="514350" indent="-514350" algn="just">
              <a:spcAft>
                <a:spcPts val="1800"/>
              </a:spcAft>
              <a:buNone/>
            </a:pPr>
            <a:r>
              <a:rPr lang="en-US" sz="2800" dirty="0">
                <a:latin typeface="Times New Roman" pitchFamily="18" charset="0"/>
                <a:cs typeface="Times New Roman" pitchFamily="18" charset="0"/>
              </a:rPr>
              <a:t>Q3. Describe the DMAIC process. </a:t>
            </a:r>
          </a:p>
          <a:p>
            <a:pPr marL="514350" indent="-514350" algn="just">
              <a:spcAft>
                <a:spcPts val="1800"/>
              </a:spcAft>
              <a:buNone/>
            </a:pPr>
            <a:r>
              <a:rPr lang="en-US" sz="2800" dirty="0">
                <a:latin typeface="Times New Roman" pitchFamily="18" charset="0"/>
                <a:cs typeface="Times New Roman" pitchFamily="18" charset="0"/>
              </a:rPr>
              <a:t>Q4. Explain the concept of SIPOC.</a:t>
            </a:r>
          </a:p>
          <a:p>
            <a:pPr marL="514350" indent="-514350" algn="just">
              <a:spcAft>
                <a:spcPts val="1800"/>
              </a:spcAft>
              <a:buNone/>
            </a:pPr>
            <a:endParaRPr lang="en-US" sz="2800" dirty="0">
              <a:latin typeface="Times New Roman" pitchFamily="18" charset="0"/>
              <a:cs typeface="Times New Roman" pitchFamily="18" charset="0"/>
            </a:endParaRPr>
          </a:p>
          <a:p>
            <a:pPr marL="514350" indent="-514350" algn="just">
              <a:spcAft>
                <a:spcPts val="1800"/>
              </a:spcAf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lgn="just"/>
            <a:r>
              <a:rPr lang="en-US" smtClean="0">
                <a:latin typeface="Times New Roman" pitchFamily="18" charset="0"/>
                <a:cs typeface="Times New Roman" pitchFamily="18" charset="0"/>
              </a:rPr>
              <a:t>6/25/2022</a:t>
            </a:r>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pPr algn="just"/>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lgn="just"/>
            <a:fld id="{B6F15528-21DE-4FAA-801E-634DDDAF4B2B}" type="slidenum">
              <a:rPr lang="en-US" smtClean="0">
                <a:latin typeface="Times New Roman" pitchFamily="18" charset="0"/>
                <a:cs typeface="Times New Roman" pitchFamily="18" charset="0"/>
              </a:rPr>
              <a:pPr algn="just"/>
              <a:t>92</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atin typeface="Times New Roman" pitchFamily="18" charset="0"/>
                <a:cs typeface="Times New Roman" pitchFamily="18" charset="0"/>
              </a:rPr>
              <a:t>Daily Quiz</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992093"/>
            <a:ext cx="7467600" cy="1371600"/>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US" b="1" dirty="0">
                <a:solidFill>
                  <a:schemeClr val="tx1"/>
                </a:solidFill>
                <a:latin typeface="Times New Roman" pitchFamily="18" charset="0"/>
                <a:cs typeface="Times New Roman" pitchFamily="18" charset="0"/>
              </a:rPr>
              <a:t>Leadership, types, qualities and traits of leaders and leadership styles, Leaders </a:t>
            </a:r>
            <a:r>
              <a:rPr lang="en-US" b="1" dirty="0" err="1">
                <a:solidFill>
                  <a:schemeClr val="tx1"/>
                </a:solidFill>
                <a:latin typeface="Times New Roman" pitchFamily="18" charset="0"/>
                <a:cs typeface="Times New Roman" pitchFamily="18" charset="0"/>
              </a:rPr>
              <a:t>vs</a:t>
            </a:r>
            <a:r>
              <a:rPr lang="en-US" b="1" dirty="0">
                <a:solidFill>
                  <a:schemeClr val="tx1"/>
                </a:solidFill>
                <a:latin typeface="Times New Roman" pitchFamily="18" charset="0"/>
                <a:cs typeface="Times New Roman" pitchFamily="18" charset="0"/>
              </a:rPr>
              <a:t> Manager</a:t>
            </a:r>
          </a:p>
        </p:txBody>
      </p:sp>
      <p:sp>
        <p:nvSpPr>
          <p:cNvPr id="12" name="Subtitle 2"/>
          <p:cNvSpPr txBox="1">
            <a:spLocks/>
          </p:cNvSpPr>
          <p:nvPr/>
        </p:nvSpPr>
        <p:spPr>
          <a:xfrm>
            <a:off x="2057400" y="1432102"/>
            <a:ext cx="533400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b="1" dirty="0">
                <a:solidFill>
                  <a:prstClr val="black"/>
                </a:solidFill>
                <a:latin typeface="Times New Roman" pitchFamily="18" charset="0"/>
                <a:cs typeface="Times New Roman" pitchFamily="18" charset="0"/>
              </a:rPr>
              <a:t>(Unit –IV) Topic 4</a:t>
            </a:r>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chemeClr val="dk1"/>
                </a:solidFill>
                <a:effectLst/>
                <a:uLnTx/>
                <a:uFillTx/>
                <a:latin typeface="Times New Roman" pitchFamily="18" charset="0"/>
                <a:ea typeface="+mn-ea"/>
                <a:cs typeface="Times New Roman" pitchFamily="18" charset="0"/>
              </a:rPr>
              <a:t>Noida Institute of Engineering and Technology, Greater Noida</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mn-ea"/>
              <a:cs typeface="Times New Roman" pitchFamily="18" charset="0"/>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17223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Topic &amp; CO Mapping</a:t>
            </a:r>
          </a:p>
        </p:txBody>
      </p:sp>
      <p:graphicFrame>
        <p:nvGraphicFramePr>
          <p:cNvPr id="8" name="Table 7"/>
          <p:cNvGraphicFramePr>
            <a:graphicFrameLocks noGrp="1"/>
          </p:cNvGraphicFramePr>
          <p:nvPr/>
        </p:nvGraphicFramePr>
        <p:xfrm>
          <a:off x="304800" y="2209800"/>
          <a:ext cx="8610600" cy="1295400"/>
        </p:xfrm>
        <a:graphic>
          <a:graphicData uri="http://schemas.openxmlformats.org/drawingml/2006/table">
            <a:tbl>
              <a:tblPr/>
              <a:tblGrid>
                <a:gridCol w="6846651">
                  <a:extLst>
                    <a:ext uri="{9D8B030D-6E8A-4147-A177-3AD203B41FA5}">
                      <a16:colId xmlns:a16="http://schemas.microsoft.com/office/drawing/2014/main" val="20000"/>
                    </a:ext>
                  </a:extLst>
                </a:gridCol>
                <a:gridCol w="834957">
                  <a:extLst>
                    <a:ext uri="{9D8B030D-6E8A-4147-A177-3AD203B41FA5}">
                      <a16:colId xmlns:a16="http://schemas.microsoft.com/office/drawing/2014/main" val="20001"/>
                    </a:ext>
                  </a:extLst>
                </a:gridCol>
                <a:gridCol w="928992">
                  <a:extLst>
                    <a:ext uri="{9D8B030D-6E8A-4147-A177-3AD203B41FA5}">
                      <a16:colId xmlns:a16="http://schemas.microsoft.com/office/drawing/2014/main" val="20002"/>
                    </a:ext>
                  </a:extLst>
                </a:gridCol>
              </a:tblGrid>
              <a:tr h="419637">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Topic</a:t>
                      </a:r>
                      <a:r>
                        <a:rPr lang="en-US" sz="2000" b="1" baseline="0" dirty="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CO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Times New Roman" pitchFamily="18" charset="0"/>
                          <a:ea typeface="Times New Roman"/>
                          <a:cs typeface="Times New Roman" pitchFamily="18" charset="0"/>
                        </a:rPr>
                        <a:t>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5763">
                <a:tc>
                  <a:txBody>
                    <a:bodyPr/>
                    <a:lstStyle/>
                    <a:p>
                      <a:pPr algn="just"/>
                      <a:r>
                        <a:rPr lang="en-US" sz="2400" dirty="0">
                          <a:latin typeface="Times New Roman" pitchFamily="18" charset="0"/>
                          <a:cs typeface="Times New Roman" pitchFamily="18" charset="0"/>
                        </a:rPr>
                        <a:t>Leadership, qualities and traits of leaders and leadership styles, Leaders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pitchFamily="18" charset="0"/>
                          <a:ea typeface="Times New Roman"/>
                          <a:cs typeface="Times New Roman" pitchFamily="18" charset="0"/>
                        </a:rPr>
                        <a:t>CO 4</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181600"/>
          </a:xfrm>
        </p:spPr>
        <p:txBody>
          <a:bodyPr>
            <a:normAutofit/>
          </a:bodyPr>
          <a:lstStyle/>
          <a:p>
            <a:pPr algn="just">
              <a:buNone/>
            </a:pPr>
            <a:r>
              <a:rPr lang="en-US" sz="2800" b="1" dirty="0">
                <a:latin typeface="Times New Roman" panose="02020603050405020304" pitchFamily="18" charset="0"/>
                <a:cs typeface="Times New Roman" panose="02020603050405020304" pitchFamily="18" charset="0"/>
              </a:rPr>
              <a:t>Topic Objectives:</a:t>
            </a:r>
          </a:p>
          <a:p>
            <a:pPr algn="just"/>
            <a:r>
              <a:rPr lang="en-US" sz="2800" dirty="0">
                <a:latin typeface="Times New Roman" panose="02020603050405020304" pitchFamily="18" charset="0"/>
                <a:cs typeface="Times New Roman" panose="02020603050405020304" pitchFamily="18" charset="0"/>
              </a:rPr>
              <a:t>To understand the leadership theories and styles.</a:t>
            </a:r>
          </a:p>
          <a:p>
            <a:pPr algn="just"/>
            <a:r>
              <a:rPr lang="en-US" sz="2800" dirty="0">
                <a:latin typeface="Times New Roman" panose="02020603050405020304" pitchFamily="18" charset="0"/>
                <a:cs typeface="Times New Roman" panose="02020603050405020304" pitchFamily="18" charset="0"/>
              </a:rPr>
              <a:t>To learn the working aspects of leader and manager.</a:t>
            </a:r>
          </a:p>
          <a:p>
            <a:pPr algn="just">
              <a:buNone/>
            </a:pPr>
            <a:endParaRPr lang="en-US" sz="2800" b="1" dirty="0">
              <a:latin typeface="Times New Roman" panose="02020603050405020304" pitchFamily="18" charset="0"/>
              <a:cs typeface="Times New Roman" panose="02020603050405020304" pitchFamily="18" charset="0"/>
            </a:endParaRPr>
          </a:p>
          <a:p>
            <a:pPr algn="just">
              <a:buNone/>
            </a:pPr>
            <a:r>
              <a:rPr lang="en-US" sz="2800" b="1" dirty="0">
                <a:latin typeface="Times New Roman" panose="02020603050405020304" pitchFamily="18" charset="0"/>
                <a:cs typeface="Times New Roman" panose="02020603050405020304" pitchFamily="18" charset="0"/>
              </a:rPr>
              <a:t>Topic Outcomes: </a:t>
            </a:r>
          </a:p>
          <a:p>
            <a:pPr algn="just"/>
            <a:r>
              <a:rPr lang="en-US" sz="2800" dirty="0">
                <a:latin typeface="Times New Roman" panose="02020603050405020304" pitchFamily="18" charset="0"/>
                <a:cs typeface="Times New Roman" panose="02020603050405020304" pitchFamily="18" charset="0"/>
              </a:rPr>
              <a:t>Ability to effectively lead people and teams leadership in organization</a:t>
            </a:r>
          </a:p>
          <a:p>
            <a:pPr algn="just">
              <a:buNone/>
            </a:pPr>
            <a:endParaRPr lang="en-US" sz="2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6/25/2022</a:t>
            </a:r>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(DT-II)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Topic Objectives And Outcomes</a:t>
            </a: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96</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latin typeface="Times New Roman" pitchFamily="18" charset="0"/>
                <a:cs typeface="Times New Roman" pitchFamily="18" charset="0"/>
              </a:rPr>
              <a:t>Recap</a:t>
            </a:r>
          </a:p>
        </p:txBody>
      </p:sp>
      <p:sp>
        <p:nvSpPr>
          <p:cNvPr id="9" name="Content Placeholder 8"/>
          <p:cNvSpPr>
            <a:spLocks noGrp="1"/>
          </p:cNvSpPr>
          <p:nvPr>
            <p:ph idx="1"/>
          </p:nvPr>
        </p:nvSpPr>
        <p:spPr>
          <a:xfrm>
            <a:off x="457200" y="990600"/>
            <a:ext cx="8229600" cy="5135563"/>
          </a:xfrm>
        </p:spPr>
        <p:txBody>
          <a:bodyPr/>
          <a:lstStyle/>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Customer’s perspective of Quality</a:t>
            </a:r>
          </a:p>
          <a:p>
            <a:pPr algn="just"/>
            <a:r>
              <a:rPr lang="en-US" dirty="0">
                <a:latin typeface="Times New Roman" pitchFamily="18" charset="0"/>
                <a:cs typeface="Times New Roman" pitchFamily="18" charset="0"/>
              </a:rPr>
              <a:t>KAIZEN</a:t>
            </a:r>
          </a:p>
          <a:p>
            <a:pPr algn="just"/>
            <a:r>
              <a:rPr lang="en-US" dirty="0">
                <a:latin typeface="Times New Roman" pitchFamily="18" charset="0"/>
                <a:cs typeface="Times New Roman" pitchFamily="18" charset="0"/>
              </a:rPr>
              <a:t>Six Sigma</a:t>
            </a:r>
          </a:p>
          <a:p>
            <a:pPr algn="just">
              <a:buNone/>
            </a:pP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97</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p>
        </p:txBody>
      </p:sp>
      <p:sp>
        <p:nvSpPr>
          <p:cNvPr id="9" name="Content Placeholder 8"/>
          <p:cNvSpPr>
            <a:spLocks noGrp="1"/>
          </p:cNvSpPr>
          <p:nvPr>
            <p:ph idx="1"/>
          </p:nvPr>
        </p:nvSpPr>
        <p:spPr>
          <a:xfrm>
            <a:off x="381000" y="990600"/>
            <a:ext cx="8458200" cy="5257800"/>
          </a:xfrm>
        </p:spPr>
        <p:txBody>
          <a:bodyPr>
            <a:normAutofit/>
          </a:bodyPr>
          <a:lstStyle/>
          <a:p>
            <a:pPr algn="just">
              <a:buNone/>
            </a:pPr>
            <a:r>
              <a:rPr lang="en-US" sz="2800" dirty="0">
                <a:latin typeface="Times New Roman" pitchFamily="18" charset="0"/>
                <a:cs typeface="Times New Roman" pitchFamily="18" charset="0"/>
              </a:rPr>
              <a:t>	Leadership is the ability of an individual or a group of individuals to influence and guide followers or other members of an organization.</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ctr">
              <a:buNone/>
            </a:pPr>
            <a:r>
              <a:rPr lang="en-US" sz="2800" dirty="0">
                <a:latin typeface="Times New Roman" pitchFamily="18" charset="0"/>
                <a:cs typeface="Times New Roman" pitchFamily="18" charset="0"/>
              </a:rPr>
              <a:t> </a:t>
            </a:r>
            <a:r>
              <a:rPr lang="en-US" b="1" dirty="0">
                <a:latin typeface="Times New Roman" pitchFamily="18" charset="0"/>
                <a:cs typeface="Times New Roman" pitchFamily="18" charset="0"/>
              </a:rPr>
              <a:t>"Leadership is the art of getting someone else to do something you want done because he wants to do it.“</a:t>
            </a:r>
            <a:endParaRPr lang="en-US" sz="2800" dirty="0">
              <a:latin typeface="Times New Roman" pitchFamily="18" charset="0"/>
              <a:cs typeface="Times New Roman" pitchFamily="18" charset="0"/>
            </a:endParaRPr>
          </a:p>
          <a:p>
            <a:pPr algn="r">
              <a:buNone/>
            </a:pPr>
            <a:r>
              <a:rPr lang="en-US" sz="2400" dirty="0">
                <a:latin typeface="Times New Roman" pitchFamily="18" charset="0"/>
                <a:cs typeface="Times New Roman" pitchFamily="18" charset="0"/>
              </a:rPr>
              <a:t>Former U.S. President Dwight D. Eisenhower</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98</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Traits &amp; Qualities of Leaders </a:t>
            </a:r>
          </a:p>
        </p:txBody>
      </p:sp>
      <p:sp>
        <p:nvSpPr>
          <p:cNvPr id="9" name="Content Placeholder 8"/>
          <p:cNvSpPr>
            <a:spLocks noGrp="1"/>
          </p:cNvSpPr>
          <p:nvPr>
            <p:ph idx="1"/>
          </p:nvPr>
        </p:nvSpPr>
        <p:spPr>
          <a:xfrm>
            <a:off x="381000" y="990600"/>
            <a:ext cx="8458200" cy="5257800"/>
          </a:xfrm>
        </p:spPr>
        <p:txBody>
          <a:bodyPr>
            <a:normAutofit lnSpcReduction="10000"/>
          </a:bodyPr>
          <a:lstStyle/>
          <a:p>
            <a:pPr marL="514350" indent="-514350" algn="just">
              <a:buFont typeface="+mj-lt"/>
              <a:buAutoNum type="arabicPeriod"/>
            </a:pPr>
            <a:r>
              <a:rPr lang="en-US" sz="2800" dirty="0">
                <a:latin typeface="Times New Roman" pitchFamily="18" charset="0"/>
                <a:cs typeface="Times New Roman" pitchFamily="18" charset="0"/>
              </a:rPr>
              <a:t>Vision</a:t>
            </a:r>
          </a:p>
          <a:p>
            <a:pPr marL="514350" indent="-514350" algn="just">
              <a:buFont typeface="+mj-lt"/>
              <a:buAutoNum type="arabicPeriod"/>
            </a:pPr>
            <a:r>
              <a:rPr lang="en-US" sz="2800" dirty="0">
                <a:latin typeface="Times New Roman" pitchFamily="18" charset="0"/>
                <a:cs typeface="Times New Roman" pitchFamily="18" charset="0"/>
              </a:rPr>
              <a:t>Inspiration</a:t>
            </a:r>
          </a:p>
          <a:p>
            <a:pPr marL="514350" indent="-514350" algn="just">
              <a:buFont typeface="+mj-lt"/>
              <a:buAutoNum type="arabicPeriod"/>
            </a:pPr>
            <a:r>
              <a:rPr lang="en-US" sz="2800" dirty="0">
                <a:latin typeface="Times New Roman" pitchFamily="18" charset="0"/>
                <a:cs typeface="Times New Roman" pitchFamily="18" charset="0"/>
              </a:rPr>
              <a:t>Strategic &amp; Critical Thinking</a:t>
            </a:r>
          </a:p>
          <a:p>
            <a:pPr marL="514350" indent="-514350" algn="just">
              <a:buFont typeface="+mj-lt"/>
              <a:buAutoNum type="arabicPeriod"/>
            </a:pPr>
            <a:r>
              <a:rPr lang="en-US" sz="2800" dirty="0">
                <a:latin typeface="Times New Roman" pitchFamily="18" charset="0"/>
                <a:cs typeface="Times New Roman" pitchFamily="18" charset="0"/>
              </a:rPr>
              <a:t>Interpersonal Communication</a:t>
            </a:r>
          </a:p>
          <a:p>
            <a:pPr marL="514350" indent="-514350" algn="just">
              <a:buFont typeface="+mj-lt"/>
              <a:buAutoNum type="arabicPeriod"/>
            </a:pPr>
            <a:r>
              <a:rPr lang="en-US" sz="2800" dirty="0">
                <a:latin typeface="Times New Roman" pitchFamily="18" charset="0"/>
                <a:cs typeface="Times New Roman" pitchFamily="18" charset="0"/>
              </a:rPr>
              <a:t>Authenticity &amp; Self-Awareness</a:t>
            </a:r>
          </a:p>
          <a:p>
            <a:pPr marL="514350" indent="-514350" algn="just">
              <a:buFont typeface="+mj-lt"/>
              <a:buAutoNum type="arabicPeriod"/>
            </a:pPr>
            <a:r>
              <a:rPr lang="en-US" sz="2800" dirty="0">
                <a:latin typeface="Times New Roman" pitchFamily="18" charset="0"/>
                <a:cs typeface="Times New Roman" pitchFamily="18" charset="0"/>
              </a:rPr>
              <a:t>Open-Mindedness &amp; Creativity</a:t>
            </a:r>
          </a:p>
          <a:p>
            <a:pPr marL="514350" indent="-514350" algn="just">
              <a:buFont typeface="+mj-lt"/>
              <a:buAutoNum type="arabicPeriod"/>
            </a:pPr>
            <a:r>
              <a:rPr lang="en-US" sz="2800" dirty="0">
                <a:latin typeface="Times New Roman" pitchFamily="18" charset="0"/>
                <a:cs typeface="Times New Roman" pitchFamily="18" charset="0"/>
              </a:rPr>
              <a:t>Flexibility</a:t>
            </a:r>
          </a:p>
          <a:p>
            <a:pPr marL="514350" indent="-514350" algn="just">
              <a:buFont typeface="+mj-lt"/>
              <a:buAutoNum type="arabicPeriod"/>
            </a:pPr>
            <a:r>
              <a:rPr lang="en-US" sz="2800" dirty="0">
                <a:latin typeface="Times New Roman" pitchFamily="18" charset="0"/>
                <a:cs typeface="Times New Roman" pitchFamily="18" charset="0"/>
              </a:rPr>
              <a:t>Responsibility &amp; Dependability</a:t>
            </a:r>
          </a:p>
          <a:p>
            <a:pPr marL="514350" indent="-514350" algn="just">
              <a:buFont typeface="+mj-lt"/>
              <a:buAutoNum type="arabicPeriod"/>
            </a:pPr>
            <a:r>
              <a:rPr lang="en-US" sz="2800" dirty="0">
                <a:latin typeface="Times New Roman" pitchFamily="18" charset="0"/>
                <a:cs typeface="Times New Roman" pitchFamily="18" charset="0"/>
              </a:rPr>
              <a:t>Patience &amp; Tenacity</a:t>
            </a:r>
          </a:p>
          <a:p>
            <a:pPr marL="514350" indent="-514350" algn="just">
              <a:buFont typeface="+mj-lt"/>
              <a:buAutoNum type="arabicPeriod"/>
            </a:pPr>
            <a:r>
              <a:rPr lang="en-US" sz="2800" dirty="0">
                <a:latin typeface="Times New Roman" pitchFamily="18" charset="0"/>
                <a:cs typeface="Times New Roman" pitchFamily="18" charset="0"/>
              </a:rPr>
              <a:t>Continuous Improvement</a:t>
            </a:r>
          </a:p>
          <a:p>
            <a:pPr marL="514350" indent="-514350" algn="just">
              <a:buFont typeface="+mj-lt"/>
              <a:buAutoNum type="arabicPeriod"/>
            </a:pPr>
            <a:r>
              <a:rPr lang="en-US" sz="2800" dirty="0">
                <a:latin typeface="Times New Roman" pitchFamily="18" charset="0"/>
                <a:cs typeface="Times New Roman" pitchFamily="18" charset="0"/>
              </a:rPr>
              <a:t>Fostering Creativity And Innovation</a:t>
            </a:r>
          </a:p>
          <a:p>
            <a:pPr marL="514350" indent="-514350" algn="just">
              <a:buFont typeface="+mj-lt"/>
              <a:buAutoNum type="arabicPeriod"/>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latin typeface="Times New Roman" pitchFamily="18" charset="0"/>
                <a:cs typeface="Times New Roman" pitchFamily="18" charset="0"/>
              </a:rPr>
              <a:t>6/25/2022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smtClean="0">
                <a:latin typeface="Times New Roman" pitchFamily="18" charset="0"/>
                <a:cs typeface="Times New Roman" pitchFamily="18" charset="0"/>
              </a:rPr>
              <a:t>Dr. Rashmi Mishra              (DT-II)                Unit-4</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99</a:t>
            </a:fld>
            <a:endParaRPr lang="en-US" dirty="0">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Leadership:</a:t>
            </a:r>
            <a:r>
              <a:rPr kumimoji="0" lang="en-US" sz="3400" b="1" i="0" u="none" strike="noStrike" kern="1200" cap="none" spc="0" normalizeH="0" noProof="0" dirty="0">
                <a:ln>
                  <a:noFill/>
                </a:ln>
                <a:solidFill>
                  <a:schemeClr val="tx1"/>
                </a:solidFill>
                <a:effectLst/>
                <a:uLnTx/>
                <a:uFillTx/>
                <a:latin typeface="Times New Roman" pitchFamily="18" charset="0"/>
                <a:cs typeface="Times New Roman" pitchFamily="18" charset="0"/>
              </a:rPr>
              <a:t> Styles</a:t>
            </a:r>
            <a:endParaRPr kumimoji="0" lang="en-US" sz="3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9" name="Content Placeholder 8"/>
          <p:cNvSpPr>
            <a:spLocks noGrp="1"/>
          </p:cNvSpPr>
          <p:nvPr>
            <p:ph idx="1"/>
          </p:nvPr>
        </p:nvSpPr>
        <p:spPr>
          <a:xfrm>
            <a:off x="381000" y="990600"/>
            <a:ext cx="8458200" cy="5257800"/>
          </a:xfrm>
        </p:spPr>
        <p:txBody>
          <a:bodyPr>
            <a:normAutofit fontScale="92500"/>
          </a:bodyPr>
          <a:lstStyle/>
          <a:p>
            <a:pPr marL="514350" indent="-514350" algn="just">
              <a:buNone/>
            </a:pPr>
            <a:r>
              <a:rPr lang="en-US" sz="2800" b="1" dirty="0">
                <a:latin typeface="Times New Roman" pitchFamily="18" charset="0"/>
                <a:cs typeface="Times New Roman" pitchFamily="18" charset="0"/>
              </a:rPr>
              <a:t>Autocratic, Authoritarian, Coercive, or Commanding:</a:t>
            </a:r>
          </a:p>
          <a:p>
            <a:pPr marL="514350" indent="-514350" algn="just">
              <a:buNone/>
            </a:pPr>
            <a:endParaRPr lang="en-US" sz="2800" b="1" dirty="0">
              <a:latin typeface="Times New Roman" pitchFamily="18" charset="0"/>
              <a:cs typeface="Times New Roman" pitchFamily="18" charset="0"/>
            </a:endParaRPr>
          </a:p>
          <a:p>
            <a:pPr marL="514350" indent="-514350" algn="just"/>
            <a:r>
              <a:rPr lang="en-US" sz="2800" dirty="0">
                <a:latin typeface="Times New Roman" pitchFamily="18" charset="0"/>
                <a:cs typeface="Times New Roman" pitchFamily="18" charset="0"/>
              </a:rPr>
              <a:t>Autocratic leaders make decisions without seeking input from anyone who reports to them, or anyone at all, usually. Team members are not consulted prior to direction and are expected to fall in line with the leader’s expectations. </a:t>
            </a:r>
          </a:p>
          <a:p>
            <a:pPr marL="514350" indent="-514350" algn="just"/>
            <a:endParaRPr lang="en-US" sz="2800" dirty="0">
              <a:latin typeface="Times New Roman" pitchFamily="18" charset="0"/>
              <a:cs typeface="Times New Roman" pitchFamily="18" charset="0"/>
            </a:endParaRPr>
          </a:p>
          <a:p>
            <a:pPr marL="514350" indent="-514350" algn="just"/>
            <a:r>
              <a:rPr lang="en-US" sz="2800" dirty="0">
                <a:latin typeface="Times New Roman" pitchFamily="18" charset="0"/>
                <a:cs typeface="Times New Roman" pitchFamily="18" charset="0"/>
              </a:rPr>
              <a:t>Rarely effective and can lead to low job satisfaction and poor morale. </a:t>
            </a:r>
          </a:p>
          <a:p>
            <a:pPr marL="514350" indent="-514350" algn="just"/>
            <a:r>
              <a:rPr lang="en-US" sz="2800" dirty="0">
                <a:latin typeface="Times New Roman" pitchFamily="18" charset="0"/>
                <a:cs typeface="Times New Roman" pitchFamily="18" charset="0"/>
              </a:rPr>
              <a:t>However, autocratic leadership can be effective in crisis situations when quick decisions need to be made.</a:t>
            </a:r>
            <a:endParaRPr lang="en-US" sz="2800" b="1"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4279</TotalTime>
  <Words>6010</Words>
  <Application>Microsoft Office PowerPoint</Application>
  <PresentationFormat>On-screen Show (4:3)</PresentationFormat>
  <Paragraphs>1599</Paragraphs>
  <Slides>156</Slides>
  <Notes>24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Arial</vt:lpstr>
      <vt:lpstr>Calibri</vt:lpstr>
      <vt:lpstr>Open Sans</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Dr. Rashmi Mishra</cp:lastModifiedBy>
  <cp:revision>678</cp:revision>
  <dcterms:created xsi:type="dcterms:W3CDTF">2006-08-16T00:00:00Z</dcterms:created>
  <dcterms:modified xsi:type="dcterms:W3CDTF">2024-05-30T10:46:13Z</dcterms:modified>
</cp:coreProperties>
</file>